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7" r:id="rId4"/>
    <p:sldId id="259" r:id="rId5"/>
    <p:sldId id="260" r:id="rId6"/>
    <p:sldId id="261" r:id="rId7"/>
    <p:sldId id="262" r:id="rId8"/>
    <p:sldId id="263" r:id="rId9"/>
    <p:sldId id="258"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Dosis" pitchFamily="2" charset="0"/>
      <p:regular r:id="rId20"/>
      <p:bold r:id="rId21"/>
    </p:embeddedFont>
    <p:embeddedFont>
      <p:font typeface="Nunito" pitchFamily="2"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69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samuel-akwila-942a34132" TargetMode="External"/><Relationship Id="rId4" Type="http://schemas.openxmlformats.org/officeDocument/2006/relationships/hyperlink" Target="mailto:sakwila96@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NqScnWq-xUA7Mm-pgRO8xySNANDpNyBX?usp=sharing" TargetMode="External"/><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50" y="908900"/>
            <a:ext cx="2958862"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Samuel Akwila</a:t>
            </a:r>
            <a:endParaRPr lang="en-US"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sakwila96@gmail.com</a:t>
            </a:r>
            <a:endParaRPr lang="en-US"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i="0" dirty="0">
                <a:effectLst/>
                <a:latin typeface="Dosis" pitchFamily="2" charset="0"/>
                <a:hlinkClick r:id="rId5"/>
              </a:rPr>
              <a:t>linkedin.com/in/samuel-akwila-942a34132</a:t>
            </a:r>
            <a:endParaRPr lang="en-US" sz="1050" dirty="0">
              <a:latin typeface="Dosis" pitchFamily="2" charset="0"/>
              <a:ea typeface="Dosis"/>
              <a:cs typeface="Dosis"/>
              <a:sym typeface="Dosis"/>
            </a:endParaRPr>
          </a:p>
        </p:txBody>
      </p:sp>
      <p:pic>
        <p:nvPicPr>
          <p:cNvPr id="101" name="Google Shape;101;p25"/>
          <p:cNvPicPr preferRelativeResize="0"/>
          <p:nvPr/>
        </p:nvPicPr>
        <p:blipFill rotWithShape="1">
          <a:blip r:embed="rId6">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a:t>
            </a:r>
            <a:r>
              <a:rPr lang="en-US" sz="1217" b="1" dirty="0">
                <a:latin typeface="Nunito"/>
                <a:ea typeface="Nunito"/>
                <a:cs typeface="Nunito"/>
                <a:sym typeface="Nunito"/>
              </a:rPr>
              <a:t>My name is Samuel Akwila. I was graduated from Bogor Agricultural University at 2018. I am working as finance and accounting in manufacturing company. I join </a:t>
            </a:r>
            <a:r>
              <a:rPr lang="en-US" sz="1217" b="1" dirty="0" err="1">
                <a:latin typeface="Nunito"/>
                <a:ea typeface="Nunito"/>
                <a:cs typeface="Nunito"/>
                <a:sym typeface="Nunito"/>
              </a:rPr>
              <a:t>Rakamin</a:t>
            </a:r>
            <a:r>
              <a:rPr lang="en-US" sz="1217" b="1" dirty="0">
                <a:latin typeface="Nunito"/>
                <a:ea typeface="Nunito"/>
                <a:cs typeface="Nunito"/>
                <a:sym typeface="Nunito"/>
              </a:rPr>
              <a:t> Data Science Bootcamp in January 2022, to enhance my skill in data field and hopefully to switch my career to data field.</a:t>
            </a:r>
            <a:r>
              <a:rPr lang="en-US" sz="1217" dirty="0">
                <a:solidFill>
                  <a:schemeClr val="dk1"/>
                </a:solidFill>
                <a:latin typeface="Nunito"/>
                <a:ea typeface="Nunito"/>
                <a:cs typeface="Nunito"/>
                <a:sym typeface="Nunito"/>
              </a:rPr>
              <a:t>”</a:t>
            </a:r>
            <a:endParaRPr lang="en-US" sz="2790" dirty="0"/>
          </a:p>
        </p:txBody>
      </p:sp>
      <p:pic>
        <p:nvPicPr>
          <p:cNvPr id="6" name="Google Shape;101;p25">
            <a:extLst>
              <a:ext uri="{FF2B5EF4-FFF2-40B4-BE49-F238E27FC236}">
                <a16:creationId xmlns:a16="http://schemas.microsoft.com/office/drawing/2014/main" id="{64F55446-5728-EA75-D8E9-223EA1BA49C3}"/>
              </a:ext>
            </a:extLst>
          </p:cNvPr>
          <p:cNvPicPr preferRelativeResize="0"/>
          <p:nvPr/>
        </p:nvPicPr>
        <p:blipFill rotWithShape="1">
          <a:blip r:embed="rId7">
            <a:alphaModFix/>
          </a:blip>
          <a:srcRect t="10726" b="33023"/>
          <a:stretch/>
        </p:blipFill>
        <p:spPr>
          <a:xfrm>
            <a:off x="4665150" y="666025"/>
            <a:ext cx="1238100" cy="1238100"/>
          </a:xfrm>
          <a:prstGeom prst="roundRect">
            <a:avLst>
              <a:gd name="adj" fmla="val 50000"/>
            </a:avLst>
          </a:prstGeom>
          <a:noFill/>
          <a:ln w="9525" cap="flat" cmpd="sng">
            <a:solidFill>
              <a:schemeClr val="dk1"/>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3DE4BD-C2B2-4FD2-DB5F-6DF361A59A7B}"/>
              </a:ext>
            </a:extLst>
          </p:cNvPr>
          <p:cNvSpPr>
            <a:spLocks noGrp="1"/>
          </p:cNvSpPr>
          <p:nvPr>
            <p:ph type="body" idx="1"/>
          </p:nvPr>
        </p:nvSpPr>
        <p:spPr>
          <a:xfrm>
            <a:off x="2849690" y="4096449"/>
            <a:ext cx="3444620" cy="1047051"/>
          </a:xfrm>
        </p:spPr>
        <p:txBody>
          <a:bodyPr>
            <a:normAutofit fontScale="92500"/>
          </a:bodyPr>
          <a:lstStyle/>
          <a:p>
            <a:pPr marL="114300" indent="0" algn="ctr">
              <a:buSzPct val="100000"/>
              <a:buNone/>
            </a:pPr>
            <a:r>
              <a:rPr lang="en-US" sz="1400" dirty="0" err="1"/>
              <a:t>Berdasarkan</a:t>
            </a:r>
            <a:r>
              <a:rPr lang="en-US" sz="1400" dirty="0"/>
              <a:t> elbow method, </a:t>
            </a:r>
            <a:r>
              <a:rPr lang="en-US" sz="1400" dirty="0" err="1"/>
              <a:t>jumlah</a:t>
            </a:r>
            <a:r>
              <a:rPr lang="en-US" sz="1400" dirty="0"/>
              <a:t> cluster optimum </a:t>
            </a:r>
            <a:r>
              <a:rPr lang="en-US" sz="1400" dirty="0" err="1"/>
              <a:t>ada</a:t>
            </a:r>
            <a:r>
              <a:rPr lang="en-US" sz="1400" dirty="0"/>
              <a:t> di 4 cluster. </a:t>
            </a:r>
            <a:r>
              <a:rPr lang="en-US" sz="1400" dirty="0" err="1"/>
              <a:t>Terlihat</a:t>
            </a:r>
            <a:r>
              <a:rPr lang="en-US" sz="1400" dirty="0"/>
              <a:t> </a:t>
            </a:r>
            <a:r>
              <a:rPr lang="en-US" sz="1400" dirty="0" err="1"/>
              <a:t>dari</a:t>
            </a:r>
            <a:r>
              <a:rPr lang="en-US" sz="1400" dirty="0"/>
              <a:t> </a:t>
            </a:r>
            <a:r>
              <a:rPr lang="en-US" sz="1400" dirty="0" err="1"/>
              <a:t>nilai</a:t>
            </a:r>
            <a:r>
              <a:rPr lang="en-US" sz="1400" dirty="0"/>
              <a:t> </a:t>
            </a:r>
            <a:r>
              <a:rPr lang="en-US" sz="1400" dirty="0" err="1"/>
              <a:t>penurunannya</a:t>
            </a:r>
            <a:r>
              <a:rPr lang="en-US" sz="1400" dirty="0"/>
              <a:t> yang </a:t>
            </a:r>
            <a:r>
              <a:rPr lang="en-US" sz="1400" dirty="0" err="1"/>
              <a:t>sudah</a:t>
            </a:r>
            <a:r>
              <a:rPr lang="en-US" sz="1400" dirty="0"/>
              <a:t> </a:t>
            </a:r>
            <a:r>
              <a:rPr lang="en-US" sz="1400" dirty="0" err="1"/>
              <a:t>tidak</a:t>
            </a:r>
            <a:r>
              <a:rPr lang="en-US" sz="1400" dirty="0"/>
              <a:t> </a:t>
            </a:r>
            <a:r>
              <a:rPr lang="en-US" sz="1400" dirty="0" err="1"/>
              <a:t>signifikan</a:t>
            </a:r>
            <a:endParaRPr lang="en-US" sz="1400" dirty="0"/>
          </a:p>
        </p:txBody>
      </p:sp>
      <p:sp>
        <p:nvSpPr>
          <p:cNvPr id="4" name="Google Shape;54;p13">
            <a:extLst>
              <a:ext uri="{FF2B5EF4-FFF2-40B4-BE49-F238E27FC236}">
                <a16:creationId xmlns:a16="http://schemas.microsoft.com/office/drawing/2014/main" id="{566AE9A5-09D8-48AE-3962-1DC08CE8EAF2}"/>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pic>
        <p:nvPicPr>
          <p:cNvPr id="6" name="Picture 5">
            <a:extLst>
              <a:ext uri="{FF2B5EF4-FFF2-40B4-BE49-F238E27FC236}">
                <a16:creationId xmlns:a16="http://schemas.microsoft.com/office/drawing/2014/main" id="{93881C7A-206D-9B13-E4D5-E258D01E2E94}"/>
              </a:ext>
            </a:extLst>
          </p:cNvPr>
          <p:cNvPicPr>
            <a:picLocks noChangeAspect="1"/>
          </p:cNvPicPr>
          <p:nvPr/>
        </p:nvPicPr>
        <p:blipFill rotWithShape="1">
          <a:blip r:embed="rId2"/>
          <a:srcRect l="739" t="1462" r="739" b="1274"/>
          <a:stretch/>
        </p:blipFill>
        <p:spPr>
          <a:xfrm>
            <a:off x="1441487" y="728213"/>
            <a:ext cx="4798079" cy="3200398"/>
          </a:xfrm>
          <a:prstGeom prst="rect">
            <a:avLst/>
          </a:prstGeom>
        </p:spPr>
      </p:pic>
      <p:pic>
        <p:nvPicPr>
          <p:cNvPr id="8" name="Picture 7">
            <a:extLst>
              <a:ext uri="{FF2B5EF4-FFF2-40B4-BE49-F238E27FC236}">
                <a16:creationId xmlns:a16="http://schemas.microsoft.com/office/drawing/2014/main" id="{317BE310-D74A-93BB-B98E-F69E664F5EEF}"/>
              </a:ext>
            </a:extLst>
          </p:cNvPr>
          <p:cNvPicPr>
            <a:picLocks noChangeAspect="1"/>
          </p:cNvPicPr>
          <p:nvPr/>
        </p:nvPicPr>
        <p:blipFill>
          <a:blip r:embed="rId3"/>
          <a:stretch>
            <a:fillRect/>
          </a:stretch>
        </p:blipFill>
        <p:spPr>
          <a:xfrm>
            <a:off x="6642336" y="886251"/>
            <a:ext cx="904875" cy="2743200"/>
          </a:xfrm>
          <a:prstGeom prst="rect">
            <a:avLst/>
          </a:prstGeom>
        </p:spPr>
      </p:pic>
      <p:sp>
        <p:nvSpPr>
          <p:cNvPr id="9" name="Rectangle 8">
            <a:extLst>
              <a:ext uri="{FF2B5EF4-FFF2-40B4-BE49-F238E27FC236}">
                <a16:creationId xmlns:a16="http://schemas.microsoft.com/office/drawing/2014/main" id="{F0D16FCC-F1C1-AF95-2CEF-789B6519E8A3}"/>
              </a:ext>
            </a:extLst>
          </p:cNvPr>
          <p:cNvSpPr/>
          <p:nvPr/>
        </p:nvSpPr>
        <p:spPr>
          <a:xfrm>
            <a:off x="6571397" y="1699146"/>
            <a:ext cx="1037230" cy="5117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7A759E9-A538-DE66-ACBC-1D804BE50541}"/>
              </a:ext>
            </a:extLst>
          </p:cNvPr>
          <p:cNvCxnSpPr>
            <a:cxnSpLocks/>
          </p:cNvCxnSpPr>
          <p:nvPr/>
        </p:nvCxnSpPr>
        <p:spPr>
          <a:xfrm flipV="1">
            <a:off x="3523825" y="852488"/>
            <a:ext cx="0" cy="285970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120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7DAA6F-D461-D913-9103-B04351387021}"/>
              </a:ext>
            </a:extLst>
          </p:cNvPr>
          <p:cNvPicPr>
            <a:picLocks noChangeAspect="1"/>
          </p:cNvPicPr>
          <p:nvPr/>
        </p:nvPicPr>
        <p:blipFill rotWithShape="1">
          <a:blip r:embed="rId2"/>
          <a:srcRect l="677"/>
          <a:stretch/>
        </p:blipFill>
        <p:spPr>
          <a:xfrm>
            <a:off x="311700" y="663036"/>
            <a:ext cx="4885581" cy="4480464"/>
          </a:xfrm>
          <a:prstGeom prst="rect">
            <a:avLst/>
          </a:prstGeom>
        </p:spPr>
      </p:pic>
      <p:sp>
        <p:nvSpPr>
          <p:cNvPr id="6" name="Google Shape;54;p13">
            <a:extLst>
              <a:ext uri="{FF2B5EF4-FFF2-40B4-BE49-F238E27FC236}">
                <a16:creationId xmlns:a16="http://schemas.microsoft.com/office/drawing/2014/main" id="{5F911374-75A5-F10E-7627-1771BF32A98A}"/>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7" name="TextBox 6">
            <a:extLst>
              <a:ext uri="{FF2B5EF4-FFF2-40B4-BE49-F238E27FC236}">
                <a16:creationId xmlns:a16="http://schemas.microsoft.com/office/drawing/2014/main" id="{3EEEEF95-7518-21D6-F20B-D3B068210C64}"/>
              </a:ext>
            </a:extLst>
          </p:cNvPr>
          <p:cNvSpPr txBox="1"/>
          <p:nvPr/>
        </p:nvSpPr>
        <p:spPr>
          <a:xfrm>
            <a:off x="5365899" y="1779883"/>
            <a:ext cx="3629245" cy="2246769"/>
          </a:xfrm>
          <a:prstGeom prst="rect">
            <a:avLst/>
          </a:prstGeom>
          <a:noFill/>
        </p:spPr>
        <p:txBody>
          <a:bodyPr wrap="square" rtlCol="0">
            <a:spAutoFit/>
          </a:bodyPr>
          <a:lstStyle/>
          <a:p>
            <a:pPr marL="169863" indent="-169863" algn="just">
              <a:buFont typeface="Arial" panose="020B0604020202020204" pitchFamily="34" charset="0"/>
              <a:buChar char="•"/>
            </a:pPr>
            <a:r>
              <a:rPr lang="en-US" dirty="0" err="1"/>
              <a:t>Berdasarkan</a:t>
            </a:r>
            <a:r>
              <a:rPr lang="en-US" dirty="0"/>
              <a:t> silhouette score clustering, </a:t>
            </a:r>
            <a:r>
              <a:rPr lang="en-US" dirty="0" err="1"/>
              <a:t>jumlah</a:t>
            </a:r>
            <a:r>
              <a:rPr lang="en-US" dirty="0"/>
              <a:t> cluster yang optimum </a:t>
            </a:r>
            <a:r>
              <a:rPr lang="en-US" dirty="0" err="1"/>
              <a:t>adalah</a:t>
            </a:r>
            <a:r>
              <a:rPr lang="en-US" dirty="0"/>
              <a:t> 2 cluster. Hasil </a:t>
            </a:r>
            <a:r>
              <a:rPr lang="en-US" dirty="0" err="1"/>
              <a:t>ini</a:t>
            </a:r>
            <a:r>
              <a:rPr lang="en-US" dirty="0"/>
              <a:t> </a:t>
            </a:r>
            <a:r>
              <a:rPr lang="en-US" dirty="0" err="1"/>
              <a:t>berbeda</a:t>
            </a:r>
            <a:r>
              <a:rPr lang="en-US" dirty="0"/>
              <a:t> </a:t>
            </a:r>
            <a:r>
              <a:rPr lang="en-US" dirty="0" err="1"/>
              <a:t>dengan</a:t>
            </a:r>
            <a:r>
              <a:rPr lang="en-US" dirty="0"/>
              <a:t> </a:t>
            </a:r>
            <a:r>
              <a:rPr lang="en-US" dirty="0" err="1"/>
              <a:t>menggunakan</a:t>
            </a:r>
            <a:r>
              <a:rPr lang="en-US" dirty="0"/>
              <a:t> elbow method.</a:t>
            </a:r>
          </a:p>
          <a:p>
            <a:pPr marL="169863" indent="-169863" algn="just">
              <a:buFont typeface="Arial" panose="020B0604020202020204" pitchFamily="34" charset="0"/>
              <a:buChar char="•"/>
            </a:pPr>
            <a:r>
              <a:rPr lang="en-US" dirty="0" err="1"/>
              <a:t>Dalam</a:t>
            </a:r>
            <a:r>
              <a:rPr lang="en-US" dirty="0"/>
              <a:t> </a:t>
            </a:r>
            <a:r>
              <a:rPr lang="en-US" dirty="0" err="1"/>
              <a:t>melakukan</a:t>
            </a:r>
            <a:r>
              <a:rPr lang="en-US" dirty="0"/>
              <a:t> clustering customer, </a:t>
            </a:r>
            <a:r>
              <a:rPr lang="en-US" dirty="0" err="1"/>
              <a:t>apabila</a:t>
            </a:r>
            <a:r>
              <a:rPr lang="en-US" dirty="0"/>
              <a:t> </a:t>
            </a:r>
            <a:r>
              <a:rPr lang="en-US" dirty="0" err="1"/>
              <a:t>hanya</a:t>
            </a:r>
            <a:r>
              <a:rPr lang="en-US" dirty="0"/>
              <a:t> </a:t>
            </a:r>
            <a:r>
              <a:rPr lang="en-US" dirty="0" err="1"/>
              <a:t>dibagi</a:t>
            </a:r>
            <a:r>
              <a:rPr lang="en-US" dirty="0"/>
              <a:t> </a:t>
            </a:r>
            <a:r>
              <a:rPr lang="en-US" dirty="0" err="1"/>
              <a:t>ke</a:t>
            </a:r>
            <a:r>
              <a:rPr lang="en-US" dirty="0"/>
              <a:t> </a:t>
            </a:r>
            <a:r>
              <a:rPr lang="en-US" dirty="0" err="1"/>
              <a:t>dalam</a:t>
            </a:r>
            <a:r>
              <a:rPr lang="en-US" dirty="0"/>
              <a:t> </a:t>
            </a:r>
            <a:r>
              <a:rPr lang="en-US" dirty="0" err="1"/>
              <a:t>dua</a:t>
            </a:r>
            <a:r>
              <a:rPr lang="en-US" dirty="0"/>
              <a:t> </a:t>
            </a:r>
            <a:r>
              <a:rPr lang="en-US" dirty="0" err="1"/>
              <a:t>jenis</a:t>
            </a:r>
            <a:r>
              <a:rPr lang="en-US" dirty="0"/>
              <a:t> cluster </a:t>
            </a:r>
            <a:r>
              <a:rPr lang="en-US" dirty="0" err="1"/>
              <a:t>maka</a:t>
            </a:r>
            <a:r>
              <a:rPr lang="en-US" dirty="0"/>
              <a:t> </a:t>
            </a:r>
            <a:r>
              <a:rPr lang="en-US" dirty="0" err="1"/>
              <a:t>akan</a:t>
            </a:r>
            <a:r>
              <a:rPr lang="en-US" dirty="0"/>
              <a:t> </a:t>
            </a:r>
            <a:r>
              <a:rPr lang="en-US" dirty="0" err="1"/>
              <a:t>menjadi</a:t>
            </a:r>
            <a:r>
              <a:rPr lang="en-US" dirty="0"/>
              <a:t> </a:t>
            </a:r>
            <a:r>
              <a:rPr lang="en-US" dirty="0" err="1"/>
              <a:t>terlalu</a:t>
            </a:r>
            <a:r>
              <a:rPr lang="en-US" dirty="0"/>
              <a:t> </a:t>
            </a:r>
            <a:r>
              <a:rPr lang="en-US" dirty="0" err="1"/>
              <a:t>sempit</a:t>
            </a:r>
            <a:r>
              <a:rPr lang="en-US" dirty="0"/>
              <a:t> </a:t>
            </a:r>
            <a:r>
              <a:rPr lang="en-US" dirty="0" err="1"/>
              <a:t>dalam</a:t>
            </a:r>
            <a:r>
              <a:rPr lang="en-US" dirty="0"/>
              <a:t> </a:t>
            </a:r>
            <a:r>
              <a:rPr lang="en-US" dirty="0" err="1"/>
              <a:t>melakukan</a:t>
            </a:r>
            <a:r>
              <a:rPr lang="en-US" dirty="0"/>
              <a:t> target </a:t>
            </a:r>
            <a:r>
              <a:rPr lang="en-US" dirty="0" err="1"/>
              <a:t>pemasaran</a:t>
            </a:r>
            <a:r>
              <a:rPr lang="en-US" dirty="0"/>
              <a:t>.</a:t>
            </a:r>
          </a:p>
          <a:p>
            <a:pPr marL="169863" indent="-169863" algn="just">
              <a:buFont typeface="Arial" panose="020B0604020202020204" pitchFamily="34" charset="0"/>
              <a:buChar char="•"/>
            </a:pPr>
            <a:r>
              <a:rPr lang="en-US" dirty="0" err="1"/>
              <a:t>Maka</a:t>
            </a:r>
            <a:r>
              <a:rPr lang="en-US" dirty="0"/>
              <a:t> pada project kali </a:t>
            </a:r>
            <a:r>
              <a:rPr lang="en-US" dirty="0" err="1"/>
              <a:t>ini</a:t>
            </a:r>
            <a:r>
              <a:rPr lang="en-US" dirty="0"/>
              <a:t>, </a:t>
            </a:r>
            <a:r>
              <a:rPr lang="en-US" dirty="0" err="1"/>
              <a:t>jumlah</a:t>
            </a:r>
            <a:r>
              <a:rPr lang="en-US" dirty="0"/>
              <a:t> cluster yang </a:t>
            </a:r>
            <a:r>
              <a:rPr lang="en-US" dirty="0" err="1"/>
              <a:t>akan</a:t>
            </a:r>
            <a:r>
              <a:rPr lang="en-US" dirty="0"/>
              <a:t> </a:t>
            </a:r>
            <a:r>
              <a:rPr lang="en-US" dirty="0" err="1"/>
              <a:t>digunakan</a:t>
            </a:r>
            <a:r>
              <a:rPr lang="en-US" dirty="0"/>
              <a:t> </a:t>
            </a:r>
            <a:r>
              <a:rPr lang="en-US" dirty="0" err="1"/>
              <a:t>adalah</a:t>
            </a:r>
            <a:r>
              <a:rPr lang="en-US" dirty="0"/>
              <a:t> 4 cluster.</a:t>
            </a:r>
          </a:p>
        </p:txBody>
      </p:sp>
    </p:spTree>
    <p:extLst>
      <p:ext uri="{BB962C8B-B14F-4D97-AF65-F5344CB8AC3E}">
        <p14:creationId xmlns:p14="http://schemas.microsoft.com/office/powerpoint/2010/main" val="2845473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Customer Personality Analysis for Marketing Retargeting</a:t>
            </a:r>
            <a:endParaRPr sz="1798" dirty="0">
              <a:solidFill>
                <a:schemeClr val="lt1"/>
              </a:solidFill>
              <a:latin typeface="Roboto"/>
              <a:ea typeface="Roboto"/>
              <a:cs typeface="Roboto"/>
              <a:sym typeface="Roboto"/>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5" name="Picture 4">
            <a:extLst>
              <a:ext uri="{FF2B5EF4-FFF2-40B4-BE49-F238E27FC236}">
                <a16:creationId xmlns:a16="http://schemas.microsoft.com/office/drawing/2014/main" id="{5C22EBCE-3BBF-8892-A1ED-94700B73638F}"/>
              </a:ext>
            </a:extLst>
          </p:cNvPr>
          <p:cNvPicPr>
            <a:picLocks noChangeAspect="1"/>
          </p:cNvPicPr>
          <p:nvPr/>
        </p:nvPicPr>
        <p:blipFill>
          <a:blip r:embed="rId4"/>
          <a:stretch>
            <a:fillRect/>
          </a:stretch>
        </p:blipFill>
        <p:spPr>
          <a:xfrm>
            <a:off x="0" y="560375"/>
            <a:ext cx="2319606" cy="4539230"/>
          </a:xfrm>
          <a:prstGeom prst="rect">
            <a:avLst/>
          </a:prstGeom>
        </p:spPr>
      </p:pic>
      <p:pic>
        <p:nvPicPr>
          <p:cNvPr id="7" name="Picture 6">
            <a:extLst>
              <a:ext uri="{FF2B5EF4-FFF2-40B4-BE49-F238E27FC236}">
                <a16:creationId xmlns:a16="http://schemas.microsoft.com/office/drawing/2014/main" id="{13D89C3F-B5A7-9664-742C-6D8F44196D60}"/>
              </a:ext>
            </a:extLst>
          </p:cNvPr>
          <p:cNvPicPr>
            <a:picLocks noChangeAspect="1"/>
          </p:cNvPicPr>
          <p:nvPr/>
        </p:nvPicPr>
        <p:blipFill>
          <a:blip r:embed="rId5"/>
          <a:stretch>
            <a:fillRect/>
          </a:stretch>
        </p:blipFill>
        <p:spPr>
          <a:xfrm>
            <a:off x="2319606" y="587469"/>
            <a:ext cx="2302992" cy="4539231"/>
          </a:xfrm>
          <a:prstGeom prst="rect">
            <a:avLst/>
          </a:prstGeom>
        </p:spPr>
      </p:pic>
      <p:pic>
        <p:nvPicPr>
          <p:cNvPr id="9" name="Picture 8">
            <a:extLst>
              <a:ext uri="{FF2B5EF4-FFF2-40B4-BE49-F238E27FC236}">
                <a16:creationId xmlns:a16="http://schemas.microsoft.com/office/drawing/2014/main" id="{B5473075-3191-6206-0A58-9B49A3F712B0}"/>
              </a:ext>
            </a:extLst>
          </p:cNvPr>
          <p:cNvPicPr>
            <a:picLocks noChangeAspect="1"/>
          </p:cNvPicPr>
          <p:nvPr/>
        </p:nvPicPr>
        <p:blipFill>
          <a:blip r:embed="rId6"/>
          <a:stretch>
            <a:fillRect/>
          </a:stretch>
        </p:blipFill>
        <p:spPr>
          <a:xfrm>
            <a:off x="4656000" y="587469"/>
            <a:ext cx="2147409" cy="4220341"/>
          </a:xfrm>
          <a:prstGeom prst="rect">
            <a:avLst/>
          </a:prstGeom>
        </p:spPr>
      </p:pic>
      <p:pic>
        <p:nvPicPr>
          <p:cNvPr id="11" name="Picture 10">
            <a:extLst>
              <a:ext uri="{FF2B5EF4-FFF2-40B4-BE49-F238E27FC236}">
                <a16:creationId xmlns:a16="http://schemas.microsoft.com/office/drawing/2014/main" id="{CC705BF0-4E8B-41EB-B325-C285C1395D03}"/>
              </a:ext>
            </a:extLst>
          </p:cNvPr>
          <p:cNvPicPr>
            <a:picLocks noChangeAspect="1"/>
          </p:cNvPicPr>
          <p:nvPr/>
        </p:nvPicPr>
        <p:blipFill>
          <a:blip r:embed="rId7"/>
          <a:stretch>
            <a:fillRect/>
          </a:stretch>
        </p:blipFill>
        <p:spPr>
          <a:xfrm>
            <a:off x="6803409" y="560375"/>
            <a:ext cx="2145163" cy="41852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09895F-CD7E-85D5-CCC4-C9D0A375D6C8}"/>
              </a:ext>
            </a:extLst>
          </p:cNvPr>
          <p:cNvPicPr>
            <a:picLocks noChangeAspect="1"/>
          </p:cNvPicPr>
          <p:nvPr/>
        </p:nvPicPr>
        <p:blipFill>
          <a:blip r:embed="rId2"/>
          <a:stretch>
            <a:fillRect/>
          </a:stretch>
        </p:blipFill>
        <p:spPr>
          <a:xfrm>
            <a:off x="45893" y="560525"/>
            <a:ext cx="2308214" cy="4582975"/>
          </a:xfrm>
          <a:prstGeom prst="rect">
            <a:avLst/>
          </a:prstGeom>
        </p:spPr>
      </p:pic>
      <p:pic>
        <p:nvPicPr>
          <p:cNvPr id="7" name="Picture 6">
            <a:extLst>
              <a:ext uri="{FF2B5EF4-FFF2-40B4-BE49-F238E27FC236}">
                <a16:creationId xmlns:a16="http://schemas.microsoft.com/office/drawing/2014/main" id="{CCA45B89-BA93-9816-2D50-5513099D6030}"/>
              </a:ext>
            </a:extLst>
          </p:cNvPr>
          <p:cNvPicPr>
            <a:picLocks noChangeAspect="1"/>
          </p:cNvPicPr>
          <p:nvPr/>
        </p:nvPicPr>
        <p:blipFill rotWithShape="1">
          <a:blip r:embed="rId3"/>
          <a:srcRect l="6788"/>
          <a:stretch/>
        </p:blipFill>
        <p:spPr>
          <a:xfrm>
            <a:off x="2395180" y="560525"/>
            <a:ext cx="2186510" cy="4582975"/>
          </a:xfrm>
          <a:prstGeom prst="rect">
            <a:avLst/>
          </a:prstGeom>
        </p:spPr>
      </p:pic>
      <p:pic>
        <p:nvPicPr>
          <p:cNvPr id="9" name="Picture 8">
            <a:extLst>
              <a:ext uri="{FF2B5EF4-FFF2-40B4-BE49-F238E27FC236}">
                <a16:creationId xmlns:a16="http://schemas.microsoft.com/office/drawing/2014/main" id="{EA5052CC-09C2-9A83-5132-4645FF2442BF}"/>
              </a:ext>
            </a:extLst>
          </p:cNvPr>
          <p:cNvPicPr>
            <a:picLocks noChangeAspect="1"/>
          </p:cNvPicPr>
          <p:nvPr/>
        </p:nvPicPr>
        <p:blipFill rotWithShape="1">
          <a:blip r:embed="rId4"/>
          <a:srcRect l="6364"/>
          <a:stretch/>
        </p:blipFill>
        <p:spPr>
          <a:xfrm>
            <a:off x="4622763" y="560525"/>
            <a:ext cx="2186510" cy="4582975"/>
          </a:xfrm>
          <a:prstGeom prst="rect">
            <a:avLst/>
          </a:prstGeom>
        </p:spPr>
      </p:pic>
      <p:pic>
        <p:nvPicPr>
          <p:cNvPr id="11" name="Picture 10">
            <a:extLst>
              <a:ext uri="{FF2B5EF4-FFF2-40B4-BE49-F238E27FC236}">
                <a16:creationId xmlns:a16="http://schemas.microsoft.com/office/drawing/2014/main" id="{1804B4D8-803B-2529-58AA-046353978CA4}"/>
              </a:ext>
            </a:extLst>
          </p:cNvPr>
          <p:cNvPicPr>
            <a:picLocks noChangeAspect="1"/>
          </p:cNvPicPr>
          <p:nvPr/>
        </p:nvPicPr>
        <p:blipFill>
          <a:blip r:embed="rId5"/>
          <a:stretch>
            <a:fillRect/>
          </a:stretch>
        </p:blipFill>
        <p:spPr>
          <a:xfrm>
            <a:off x="6800134" y="560525"/>
            <a:ext cx="2160257" cy="4582975"/>
          </a:xfrm>
          <a:prstGeom prst="rect">
            <a:avLst/>
          </a:prstGeom>
        </p:spPr>
      </p:pic>
      <p:sp>
        <p:nvSpPr>
          <p:cNvPr id="12" name="Google Shape;54;p13">
            <a:extLst>
              <a:ext uri="{FF2B5EF4-FFF2-40B4-BE49-F238E27FC236}">
                <a16:creationId xmlns:a16="http://schemas.microsoft.com/office/drawing/2014/main" id="{B1547F0A-1194-DDCF-DADB-5EC5C30447C5}"/>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Customer Personality Analysis for Marketing Retargeting</a:t>
            </a:r>
            <a:endParaRPr sz="1798"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163059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D603A0-4FF5-05F2-70C4-4F8FE8F01348}"/>
              </a:ext>
            </a:extLst>
          </p:cNvPr>
          <p:cNvPicPr>
            <a:picLocks noChangeAspect="1"/>
          </p:cNvPicPr>
          <p:nvPr/>
        </p:nvPicPr>
        <p:blipFill>
          <a:blip r:embed="rId2"/>
          <a:stretch>
            <a:fillRect/>
          </a:stretch>
        </p:blipFill>
        <p:spPr>
          <a:xfrm>
            <a:off x="1042692" y="560525"/>
            <a:ext cx="2308312" cy="4582975"/>
          </a:xfrm>
          <a:prstGeom prst="rect">
            <a:avLst/>
          </a:prstGeom>
        </p:spPr>
      </p:pic>
      <p:pic>
        <p:nvPicPr>
          <p:cNvPr id="7" name="Picture 6">
            <a:extLst>
              <a:ext uri="{FF2B5EF4-FFF2-40B4-BE49-F238E27FC236}">
                <a16:creationId xmlns:a16="http://schemas.microsoft.com/office/drawing/2014/main" id="{6F94CC61-6DB7-046A-6738-88CC81CFFC94}"/>
              </a:ext>
            </a:extLst>
          </p:cNvPr>
          <p:cNvPicPr>
            <a:picLocks noChangeAspect="1"/>
          </p:cNvPicPr>
          <p:nvPr/>
        </p:nvPicPr>
        <p:blipFill rotWithShape="1">
          <a:blip r:embed="rId3"/>
          <a:srcRect l="7985" b="50588"/>
          <a:stretch/>
        </p:blipFill>
        <p:spPr>
          <a:xfrm>
            <a:off x="3444913" y="560525"/>
            <a:ext cx="2123935" cy="2264562"/>
          </a:xfrm>
          <a:prstGeom prst="rect">
            <a:avLst/>
          </a:prstGeom>
        </p:spPr>
      </p:pic>
      <p:pic>
        <p:nvPicPr>
          <p:cNvPr id="9" name="Picture 8">
            <a:extLst>
              <a:ext uri="{FF2B5EF4-FFF2-40B4-BE49-F238E27FC236}">
                <a16:creationId xmlns:a16="http://schemas.microsoft.com/office/drawing/2014/main" id="{4CB522C9-D8F0-AF92-C105-CA69963E496C}"/>
              </a:ext>
            </a:extLst>
          </p:cNvPr>
          <p:cNvPicPr>
            <a:picLocks noChangeAspect="1"/>
          </p:cNvPicPr>
          <p:nvPr/>
        </p:nvPicPr>
        <p:blipFill>
          <a:blip r:embed="rId4"/>
          <a:stretch>
            <a:fillRect/>
          </a:stretch>
        </p:blipFill>
        <p:spPr>
          <a:xfrm>
            <a:off x="3392072" y="2852012"/>
            <a:ext cx="2190466" cy="2313296"/>
          </a:xfrm>
          <a:prstGeom prst="rect">
            <a:avLst/>
          </a:prstGeom>
        </p:spPr>
      </p:pic>
      <p:pic>
        <p:nvPicPr>
          <p:cNvPr id="11" name="Picture 10">
            <a:extLst>
              <a:ext uri="{FF2B5EF4-FFF2-40B4-BE49-F238E27FC236}">
                <a16:creationId xmlns:a16="http://schemas.microsoft.com/office/drawing/2014/main" id="{6EB3E7AD-2DDA-2D25-1ABB-3A10A7C2781C}"/>
              </a:ext>
            </a:extLst>
          </p:cNvPr>
          <p:cNvPicPr>
            <a:picLocks noChangeAspect="1"/>
          </p:cNvPicPr>
          <p:nvPr/>
        </p:nvPicPr>
        <p:blipFill rotWithShape="1">
          <a:blip r:embed="rId5"/>
          <a:srcRect l="1710"/>
          <a:stretch/>
        </p:blipFill>
        <p:spPr>
          <a:xfrm>
            <a:off x="5582538" y="582331"/>
            <a:ext cx="2361462" cy="4582977"/>
          </a:xfrm>
          <a:prstGeom prst="rect">
            <a:avLst/>
          </a:prstGeom>
        </p:spPr>
      </p:pic>
      <p:sp>
        <p:nvSpPr>
          <p:cNvPr id="12" name="Google Shape;54;p13">
            <a:extLst>
              <a:ext uri="{FF2B5EF4-FFF2-40B4-BE49-F238E27FC236}">
                <a16:creationId xmlns:a16="http://schemas.microsoft.com/office/drawing/2014/main" id="{E986A727-5306-028B-A326-20BBA20863C3}"/>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Customer Personality Analysis for Marketing Retargeting</a:t>
            </a:r>
            <a:endParaRPr sz="1798"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361917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5134-B0ED-17FB-3D1A-A5C74AAE2EAA}"/>
              </a:ext>
            </a:extLst>
          </p:cNvPr>
          <p:cNvSpPr>
            <a:spLocks noGrp="1"/>
          </p:cNvSpPr>
          <p:nvPr>
            <p:ph type="title"/>
          </p:nvPr>
        </p:nvSpPr>
        <p:spPr>
          <a:xfrm>
            <a:off x="311699" y="574625"/>
            <a:ext cx="8520599" cy="572700"/>
          </a:xfrm>
        </p:spPr>
        <p:txBody>
          <a:bodyPr/>
          <a:lstStyle/>
          <a:p>
            <a:r>
              <a:rPr lang="en-US" dirty="0">
                <a:solidFill>
                  <a:schemeClr val="tx1"/>
                </a:solidFill>
              </a:rPr>
              <a:t>Clustering Interpretation</a:t>
            </a:r>
          </a:p>
        </p:txBody>
      </p:sp>
      <p:sp>
        <p:nvSpPr>
          <p:cNvPr id="3" name="Text Placeholder 2">
            <a:extLst>
              <a:ext uri="{FF2B5EF4-FFF2-40B4-BE49-F238E27FC236}">
                <a16:creationId xmlns:a16="http://schemas.microsoft.com/office/drawing/2014/main" id="{E0E1E909-EB19-D3D9-2F63-B513E29CBFEC}"/>
              </a:ext>
            </a:extLst>
          </p:cNvPr>
          <p:cNvSpPr>
            <a:spLocks noGrp="1"/>
          </p:cNvSpPr>
          <p:nvPr>
            <p:ph type="body" idx="1"/>
          </p:nvPr>
        </p:nvSpPr>
        <p:spPr>
          <a:xfrm>
            <a:off x="311700" y="1147325"/>
            <a:ext cx="8520600" cy="3861403"/>
          </a:xfrm>
        </p:spPr>
        <p:txBody>
          <a:bodyPr>
            <a:normAutofit fontScale="40000" lnSpcReduction="20000"/>
          </a:bodyPr>
          <a:lstStyle/>
          <a:p>
            <a:pPr marL="287338" indent="-173038" algn="just">
              <a:buClrTx/>
              <a:buSzPct val="100000"/>
            </a:pPr>
            <a:r>
              <a:rPr lang="en-US" sz="3000" b="0" dirty="0">
                <a:solidFill>
                  <a:schemeClr val="tx1"/>
                </a:solidFill>
                <a:effectLst/>
                <a:latin typeface="+mn-lt"/>
              </a:rPr>
              <a:t>Segment 2 is the most spending cluster in column </a:t>
            </a:r>
            <a:r>
              <a:rPr lang="en-US" sz="3000" b="0" dirty="0" err="1">
                <a:solidFill>
                  <a:schemeClr val="tx1"/>
                </a:solidFill>
                <a:effectLst/>
                <a:latin typeface="+mn-lt"/>
              </a:rPr>
              <a:t>total_spent</a:t>
            </a:r>
            <a:endParaRPr lang="en-US" sz="3000" b="0" dirty="0">
              <a:solidFill>
                <a:schemeClr val="tx1"/>
              </a:solidFill>
              <a:effectLst/>
              <a:latin typeface="+mn-lt"/>
            </a:endParaRPr>
          </a:p>
          <a:p>
            <a:pPr marL="287338" indent="-173038" algn="just">
              <a:buClrTx/>
              <a:buSzPct val="100000"/>
            </a:pPr>
            <a:r>
              <a:rPr lang="en-US" sz="3000" b="0" dirty="0">
                <a:solidFill>
                  <a:schemeClr val="tx1"/>
                </a:solidFill>
                <a:effectLst/>
                <a:latin typeface="+mn-lt"/>
              </a:rPr>
              <a:t>The income, from the most paid to the less paid : 2 - 0 - 3 - 4 - 1</a:t>
            </a:r>
          </a:p>
          <a:p>
            <a:pPr marL="287338" indent="-173038" algn="just">
              <a:buClrTx/>
              <a:buSzPct val="100000"/>
            </a:pPr>
            <a:r>
              <a:rPr lang="en-US" sz="3000" b="0" dirty="0">
                <a:solidFill>
                  <a:schemeClr val="tx1"/>
                </a:solidFill>
                <a:effectLst/>
                <a:latin typeface="+mn-lt"/>
              </a:rPr>
              <a:t>There is no impact from recency on the cluster</a:t>
            </a:r>
          </a:p>
          <a:p>
            <a:pPr marL="287338" indent="-173038" algn="just">
              <a:buClrTx/>
              <a:buSzPct val="100000"/>
            </a:pPr>
            <a:r>
              <a:rPr lang="en-US" sz="3000" b="0" dirty="0">
                <a:solidFill>
                  <a:schemeClr val="tx1"/>
                </a:solidFill>
                <a:effectLst/>
                <a:latin typeface="+mn-lt"/>
              </a:rPr>
              <a:t>Cluster 2 are buy a lot in coke and meat product</a:t>
            </a:r>
          </a:p>
          <a:p>
            <a:pPr marL="287338" indent="-173038" algn="just">
              <a:buClrTx/>
              <a:buSzPct val="100000"/>
            </a:pPr>
            <a:r>
              <a:rPr lang="en-US" sz="3000" b="0" dirty="0">
                <a:solidFill>
                  <a:schemeClr val="tx1"/>
                </a:solidFill>
                <a:effectLst/>
                <a:latin typeface="+mn-lt"/>
              </a:rPr>
              <a:t>Clusters 0 and 2 are a lot in meat, fish, and fruits</a:t>
            </a:r>
          </a:p>
          <a:p>
            <a:pPr marL="287338" indent="-173038" algn="just">
              <a:buClrTx/>
              <a:buSzPct val="100000"/>
            </a:pPr>
            <a:r>
              <a:rPr lang="en-US" sz="3000" b="0" dirty="0">
                <a:solidFill>
                  <a:schemeClr val="tx1"/>
                </a:solidFill>
                <a:effectLst/>
                <a:latin typeface="+mn-lt"/>
              </a:rPr>
              <a:t>Cluster 0 is more than cluster 2 in fish and fruits products</a:t>
            </a:r>
          </a:p>
          <a:p>
            <a:pPr marL="287338" indent="-173038" algn="just">
              <a:buClrTx/>
              <a:buSzPct val="100000"/>
            </a:pPr>
            <a:r>
              <a:rPr lang="en-US" sz="3000" b="0" dirty="0">
                <a:solidFill>
                  <a:schemeClr val="tx1"/>
                </a:solidFill>
                <a:effectLst/>
                <a:latin typeface="+mn-lt"/>
              </a:rPr>
              <a:t>Discount has no much effect into number of purchases in every clusters.</a:t>
            </a:r>
          </a:p>
          <a:p>
            <a:pPr marL="287338" indent="-173038" algn="just">
              <a:buClrTx/>
              <a:buSzPct val="100000"/>
            </a:pPr>
            <a:r>
              <a:rPr lang="en-US" sz="3000" b="0" dirty="0">
                <a:solidFill>
                  <a:schemeClr val="tx1"/>
                </a:solidFill>
                <a:effectLst/>
                <a:latin typeface="+mn-lt"/>
              </a:rPr>
              <a:t>There are only cluster 3 and 4 that use the discount on their transaction, but not too much</a:t>
            </a:r>
          </a:p>
          <a:p>
            <a:pPr marL="287338" indent="-173038" algn="just">
              <a:buClrTx/>
              <a:buSzPct val="100000"/>
            </a:pPr>
            <a:r>
              <a:rPr lang="en-US" sz="3000" b="0" dirty="0">
                <a:solidFill>
                  <a:schemeClr val="tx1"/>
                </a:solidFill>
                <a:effectLst/>
                <a:latin typeface="+mn-lt"/>
              </a:rPr>
              <a:t>Clusters 0 and 3 buys a lot of items on the Internet</a:t>
            </a:r>
          </a:p>
          <a:p>
            <a:pPr marL="287338" indent="-173038" algn="just">
              <a:buClrTx/>
              <a:buSzPct val="100000"/>
            </a:pPr>
            <a:r>
              <a:rPr lang="en-US" sz="3000" b="0" dirty="0">
                <a:solidFill>
                  <a:schemeClr val="tx1"/>
                </a:solidFill>
                <a:effectLst/>
                <a:latin typeface="+mn-lt"/>
              </a:rPr>
              <a:t>Clusters 0 and 2 buys a lot of items with a Catalog</a:t>
            </a:r>
          </a:p>
          <a:p>
            <a:pPr marL="287338" indent="-173038" algn="just">
              <a:buClrTx/>
              <a:buSzPct val="100000"/>
            </a:pPr>
            <a:r>
              <a:rPr lang="en-US" sz="3000" b="0" dirty="0">
                <a:solidFill>
                  <a:schemeClr val="tx1"/>
                </a:solidFill>
                <a:effectLst/>
                <a:latin typeface="+mn-lt"/>
              </a:rPr>
              <a:t>Clusters 0, 2, and 3 buys a lot of items directly from the store</a:t>
            </a:r>
          </a:p>
          <a:p>
            <a:pPr marL="287338" indent="-173038" algn="just">
              <a:buClrTx/>
              <a:buSzPct val="100000"/>
            </a:pPr>
            <a:r>
              <a:rPr lang="en-US" sz="3000" b="0" dirty="0">
                <a:solidFill>
                  <a:schemeClr val="tx1"/>
                </a:solidFill>
                <a:effectLst/>
                <a:latin typeface="+mn-lt"/>
              </a:rPr>
              <a:t>Clusters 1, 3 and 4 spend a lot of time on the website, whereas cluster 0 and 2 barely do it</a:t>
            </a:r>
          </a:p>
          <a:p>
            <a:pPr marL="287338" indent="-173038" algn="just">
              <a:buClrTx/>
              <a:buSzPct val="100000"/>
            </a:pPr>
            <a:r>
              <a:rPr lang="en-US" sz="3000" b="0" dirty="0">
                <a:solidFill>
                  <a:schemeClr val="tx1"/>
                </a:solidFill>
                <a:effectLst/>
                <a:latin typeface="+mn-lt"/>
              </a:rPr>
              <a:t>In average, clusters 3 and 4 are the oldest (around 55), clusters 0 and 2 is slightly younger (around 50) and cluster 1 is the youngest (around 40)</a:t>
            </a:r>
          </a:p>
          <a:p>
            <a:pPr marL="287338" indent="-173038" algn="just">
              <a:buClrTx/>
              <a:buSzPct val="100000"/>
            </a:pPr>
            <a:r>
              <a:rPr lang="en-US" sz="3000" b="0" dirty="0">
                <a:solidFill>
                  <a:schemeClr val="tx1"/>
                </a:solidFill>
                <a:effectLst/>
                <a:latin typeface="+mn-lt"/>
              </a:rPr>
              <a:t>Clusters 0 and 2 mostly doesn't have any kid, clusters 1 and 3 in average have 1 kid, and clusters 4 in average have 2 kids</a:t>
            </a:r>
          </a:p>
          <a:p>
            <a:pPr marL="287338" indent="-173038" algn="just">
              <a:buClrTx/>
              <a:buSzPct val="100000"/>
            </a:pPr>
            <a:r>
              <a:rPr lang="en-US" sz="3000" b="0" dirty="0">
                <a:solidFill>
                  <a:schemeClr val="tx1"/>
                </a:solidFill>
                <a:effectLst/>
                <a:latin typeface="+mn-lt"/>
              </a:rPr>
              <a:t>Clusters 1, 3, </a:t>
            </a:r>
            <a:r>
              <a:rPr lang="en-US" sz="3000" b="0" dirty="0" err="1">
                <a:solidFill>
                  <a:schemeClr val="tx1"/>
                </a:solidFill>
                <a:effectLst/>
                <a:latin typeface="+mn-lt"/>
              </a:rPr>
              <a:t>annd</a:t>
            </a:r>
            <a:r>
              <a:rPr lang="en-US" sz="3000" b="0" dirty="0">
                <a:solidFill>
                  <a:schemeClr val="tx1"/>
                </a:solidFill>
                <a:effectLst/>
                <a:latin typeface="+mn-lt"/>
              </a:rPr>
              <a:t> 4 in average are a parent and the other clusters are not a parent</a:t>
            </a:r>
          </a:p>
          <a:p>
            <a:pPr marL="287338" indent="-173038" algn="just">
              <a:buClrTx/>
              <a:buSzPct val="100000"/>
            </a:pPr>
            <a:r>
              <a:rPr lang="en-US" sz="3000" b="0" dirty="0">
                <a:solidFill>
                  <a:schemeClr val="tx1"/>
                </a:solidFill>
                <a:effectLst/>
                <a:latin typeface="+mn-lt"/>
              </a:rPr>
              <a:t>Clusters 0, 2, and 3 in average are spend money more than cluster 1 and 4</a:t>
            </a:r>
          </a:p>
          <a:p>
            <a:pPr marL="287338" indent="-173038" algn="just">
              <a:buClrTx/>
              <a:buSzPct val="100000"/>
            </a:pPr>
            <a:r>
              <a:rPr lang="en-US" sz="3000" b="0" dirty="0">
                <a:solidFill>
                  <a:schemeClr val="tx1"/>
                </a:solidFill>
                <a:effectLst/>
                <a:latin typeface="+mn-lt"/>
              </a:rPr>
              <a:t>Cluster 2 spends about 1.75 amount (average) of products, second most is 0 and 3, and the others has never spending</a:t>
            </a:r>
          </a:p>
          <a:p>
            <a:pPr marL="287338" indent="-173038" algn="just">
              <a:buClrTx/>
              <a:buSzPct val="100000"/>
            </a:pPr>
            <a:r>
              <a:rPr lang="en-US" sz="3000" b="0" dirty="0">
                <a:solidFill>
                  <a:schemeClr val="tx1"/>
                </a:solidFill>
                <a:effectLst/>
                <a:latin typeface="+mn-lt"/>
              </a:rPr>
              <a:t>Cluster 2 is the only cluster that accept offers during campaign</a:t>
            </a:r>
          </a:p>
          <a:p>
            <a:pPr marL="287338" indent="-173038" algn="just">
              <a:buClrTx/>
              <a:buSzPct val="100000"/>
            </a:pPr>
            <a:r>
              <a:rPr lang="en-US" sz="3000" b="0" dirty="0">
                <a:solidFill>
                  <a:schemeClr val="tx1"/>
                </a:solidFill>
                <a:effectLst/>
                <a:latin typeface="+mn-lt"/>
              </a:rPr>
              <a:t>Clusters 0 and 2 have the highest conversion rate compared to others clusters</a:t>
            </a:r>
          </a:p>
          <a:p>
            <a:endParaRPr lang="en-US" dirty="0"/>
          </a:p>
        </p:txBody>
      </p:sp>
      <p:sp>
        <p:nvSpPr>
          <p:cNvPr id="4" name="Google Shape;54;p13">
            <a:extLst>
              <a:ext uri="{FF2B5EF4-FFF2-40B4-BE49-F238E27FC236}">
                <a16:creationId xmlns:a16="http://schemas.microsoft.com/office/drawing/2014/main" id="{3C101D6A-4C3A-BD00-E6A9-FC57C70BE722}"/>
              </a:ext>
            </a:extLst>
          </p:cNvPr>
          <p:cNvSpPr txBox="1">
            <a:spLocks/>
          </p:cNvSpPr>
          <p:nvPr/>
        </p:nvSpPr>
        <p:spPr>
          <a:xfrm>
            <a:off x="0" y="37175"/>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a:latin typeface="Roboto"/>
                <a:ea typeface="Roboto"/>
                <a:cs typeface="Roboto"/>
                <a:sym typeface="Roboto"/>
              </a:rPr>
              <a:t>Customer Personality Analysis for Marketing Retargeting</a:t>
            </a:r>
            <a:endParaRPr lang="en-US" sz="1798" dirty="0">
              <a:latin typeface="Roboto"/>
              <a:ea typeface="Roboto"/>
              <a:cs typeface="Roboto"/>
              <a:sym typeface="Roboto"/>
            </a:endParaRPr>
          </a:p>
        </p:txBody>
      </p:sp>
    </p:spTree>
    <p:extLst>
      <p:ext uri="{BB962C8B-B14F-4D97-AF65-F5344CB8AC3E}">
        <p14:creationId xmlns:p14="http://schemas.microsoft.com/office/powerpoint/2010/main" val="264322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0C0D9-6BC4-302E-973C-C1641626C4D6}"/>
              </a:ext>
            </a:extLst>
          </p:cNvPr>
          <p:cNvSpPr>
            <a:spLocks noGrp="1"/>
          </p:cNvSpPr>
          <p:nvPr>
            <p:ph type="title"/>
          </p:nvPr>
        </p:nvSpPr>
        <p:spPr>
          <a:xfrm>
            <a:off x="311699" y="513264"/>
            <a:ext cx="8520599" cy="572700"/>
          </a:xfrm>
        </p:spPr>
        <p:txBody>
          <a:bodyPr/>
          <a:lstStyle/>
          <a:p>
            <a:r>
              <a:rPr lang="en-US" dirty="0">
                <a:solidFill>
                  <a:schemeClr val="tx1"/>
                </a:solidFill>
              </a:rPr>
              <a:t>Business Insights</a:t>
            </a:r>
          </a:p>
        </p:txBody>
      </p:sp>
      <p:sp>
        <p:nvSpPr>
          <p:cNvPr id="3" name="Text Placeholder 2">
            <a:extLst>
              <a:ext uri="{FF2B5EF4-FFF2-40B4-BE49-F238E27FC236}">
                <a16:creationId xmlns:a16="http://schemas.microsoft.com/office/drawing/2014/main" id="{3443FAAE-895D-DD05-C8F8-1310F0758130}"/>
              </a:ext>
            </a:extLst>
          </p:cNvPr>
          <p:cNvSpPr>
            <a:spLocks noGrp="1"/>
          </p:cNvSpPr>
          <p:nvPr>
            <p:ph type="body" idx="1"/>
          </p:nvPr>
        </p:nvSpPr>
        <p:spPr>
          <a:xfrm>
            <a:off x="311700" y="1152474"/>
            <a:ext cx="8520600" cy="3644713"/>
          </a:xfrm>
        </p:spPr>
        <p:txBody>
          <a:bodyPr/>
          <a:lstStyle/>
          <a:p>
            <a:pPr algn="just">
              <a:buClrTx/>
              <a:buSzPct val="100000"/>
              <a:buFont typeface="+mj-lt"/>
              <a:buAutoNum type="arabicPeriod"/>
            </a:pPr>
            <a:r>
              <a:rPr lang="en-US" sz="1600" b="0" dirty="0">
                <a:solidFill>
                  <a:schemeClr val="tx1"/>
                </a:solidFill>
                <a:effectLst/>
                <a:latin typeface="+mn-lt"/>
              </a:rPr>
              <a:t>The company should put some discount promo in website because cluster 3 and 4 are customers that mostly buy product from website and clusters that use discount promos the most</a:t>
            </a:r>
          </a:p>
          <a:p>
            <a:pPr algn="just">
              <a:buClrTx/>
              <a:buSzPct val="100000"/>
              <a:buFont typeface="+mj-lt"/>
              <a:buAutoNum type="arabicPeriod"/>
            </a:pPr>
            <a:r>
              <a:rPr lang="en-US" sz="1600" b="0" dirty="0">
                <a:solidFill>
                  <a:schemeClr val="tx1"/>
                </a:solidFill>
                <a:effectLst/>
                <a:latin typeface="+mn-lt"/>
              </a:rPr>
              <a:t>The company can push more campaign to customer in cluster 2 which customers with the most accept company's campaign. We can't use discount strategy to this cluster because they rarely buy discounted items</a:t>
            </a:r>
          </a:p>
          <a:p>
            <a:pPr algn="just">
              <a:buClrTx/>
              <a:buSzPct val="100000"/>
              <a:buFont typeface="+mj-lt"/>
              <a:buAutoNum type="arabicPeriod"/>
            </a:pPr>
            <a:r>
              <a:rPr lang="en-US" sz="1600" b="0" dirty="0">
                <a:solidFill>
                  <a:schemeClr val="tx1"/>
                </a:solidFill>
                <a:effectLst/>
                <a:latin typeface="+mn-lt"/>
              </a:rPr>
              <a:t>The company should make the store and catalog mostly features coke, fish, and fruits product </a:t>
            </a:r>
          </a:p>
          <a:p>
            <a:pPr marL="114300" indent="0">
              <a:buNone/>
            </a:pPr>
            <a:endParaRPr lang="en-US" dirty="0"/>
          </a:p>
        </p:txBody>
      </p:sp>
      <p:sp>
        <p:nvSpPr>
          <p:cNvPr id="6" name="Google Shape;54;p13">
            <a:extLst>
              <a:ext uri="{FF2B5EF4-FFF2-40B4-BE49-F238E27FC236}">
                <a16:creationId xmlns:a16="http://schemas.microsoft.com/office/drawing/2014/main" id="{1C3887D6-DF0B-2A2A-4653-B92003F28C1B}"/>
              </a:ext>
            </a:extLst>
          </p:cNvPr>
          <p:cNvSpPr txBox="1">
            <a:spLocks/>
          </p:cNvSpPr>
          <p:nvPr/>
        </p:nvSpPr>
        <p:spPr>
          <a:xfrm>
            <a:off x="0" y="37175"/>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a:latin typeface="Roboto"/>
                <a:ea typeface="Roboto"/>
                <a:cs typeface="Roboto"/>
                <a:sym typeface="Roboto"/>
              </a:rPr>
              <a:t>Customer Personality Analysis for Marketing Retargeting</a:t>
            </a:r>
            <a:endParaRPr lang="en-US" sz="1798" dirty="0">
              <a:latin typeface="Roboto"/>
              <a:ea typeface="Roboto"/>
              <a:cs typeface="Roboto"/>
              <a:sym typeface="Roboto"/>
            </a:endParaRPr>
          </a:p>
        </p:txBody>
      </p:sp>
    </p:spTree>
    <p:extLst>
      <p:ext uri="{BB962C8B-B14F-4D97-AF65-F5344CB8AC3E}">
        <p14:creationId xmlns:p14="http://schemas.microsoft.com/office/powerpoint/2010/main" val="342390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B345C2-7CB2-EC94-9EC8-484F361EF20A}"/>
              </a:ext>
            </a:extLst>
          </p:cNvPr>
          <p:cNvSpPr>
            <a:spLocks noGrp="1"/>
          </p:cNvSpPr>
          <p:nvPr>
            <p:ph type="body" idx="1"/>
          </p:nvPr>
        </p:nvSpPr>
        <p:spPr>
          <a:xfrm>
            <a:off x="5984542" y="675564"/>
            <a:ext cx="2834109" cy="3893311"/>
          </a:xfrm>
        </p:spPr>
        <p:txBody>
          <a:bodyPr/>
          <a:lstStyle/>
          <a:p>
            <a:r>
              <a:rPr lang="en-US" dirty="0" err="1"/>
              <a:t>Terdapat</a:t>
            </a:r>
            <a:r>
              <a:rPr lang="en-US" dirty="0"/>
              <a:t> 24 baris null value pada </a:t>
            </a:r>
            <a:r>
              <a:rPr lang="en-US" dirty="0" err="1"/>
              <a:t>kolom</a:t>
            </a:r>
            <a:r>
              <a:rPr lang="en-US" dirty="0"/>
              <a:t> Income</a:t>
            </a:r>
          </a:p>
          <a:p>
            <a:r>
              <a:rPr lang="en-US" dirty="0" err="1"/>
              <a:t>Dalam</a:t>
            </a:r>
            <a:r>
              <a:rPr lang="en-US" dirty="0"/>
              <a:t> </a:t>
            </a:r>
            <a:r>
              <a:rPr lang="en-US" dirty="0" err="1"/>
              <a:t>melakukan</a:t>
            </a:r>
            <a:r>
              <a:rPr lang="en-US" dirty="0"/>
              <a:t> feature engineering, </a:t>
            </a:r>
            <a:r>
              <a:rPr lang="en-US" dirty="0" err="1"/>
              <a:t>semua</a:t>
            </a:r>
            <a:r>
              <a:rPr lang="en-US" dirty="0"/>
              <a:t> null value </a:t>
            </a:r>
            <a:r>
              <a:rPr lang="en-US" dirty="0" err="1"/>
              <a:t>dihapus</a:t>
            </a:r>
            <a:endParaRPr lang="en-US" dirty="0"/>
          </a:p>
          <a:p>
            <a:r>
              <a:rPr lang="en-US" dirty="0"/>
              <a:t>Kolom </a:t>
            </a:r>
            <a:r>
              <a:rPr lang="en-US" dirty="0" err="1"/>
              <a:t>Dt_Customer</a:t>
            </a:r>
            <a:r>
              <a:rPr lang="en-US" dirty="0"/>
              <a:t> </a:t>
            </a:r>
            <a:r>
              <a:rPr lang="en-US" dirty="0" err="1"/>
              <a:t>diubah</a:t>
            </a:r>
            <a:r>
              <a:rPr lang="en-US" dirty="0"/>
              <a:t> </a:t>
            </a:r>
            <a:r>
              <a:rPr lang="en-US" dirty="0" err="1"/>
              <a:t>tipe</a:t>
            </a:r>
            <a:r>
              <a:rPr lang="en-US" dirty="0"/>
              <a:t> </a:t>
            </a:r>
            <a:r>
              <a:rPr lang="en-US" dirty="0" err="1"/>
              <a:t>datanya</a:t>
            </a:r>
            <a:r>
              <a:rPr lang="en-US" dirty="0"/>
              <a:t> </a:t>
            </a:r>
            <a:r>
              <a:rPr lang="en-US" dirty="0" err="1"/>
              <a:t>menjadi</a:t>
            </a:r>
            <a:r>
              <a:rPr lang="en-US" dirty="0"/>
              <a:t> datetime</a:t>
            </a:r>
          </a:p>
        </p:txBody>
      </p:sp>
      <p:sp>
        <p:nvSpPr>
          <p:cNvPr id="6" name="Google Shape;113;p27">
            <a:extLst>
              <a:ext uri="{FF2B5EF4-FFF2-40B4-BE49-F238E27FC236}">
                <a16:creationId xmlns:a16="http://schemas.microsoft.com/office/drawing/2014/main" id="{67EDB7E8-232F-3321-7FF5-C4B8ECC66F96}"/>
              </a:ext>
            </a:extLst>
          </p:cNvPr>
          <p:cNvSpPr txBox="1">
            <a:spLocks noGrp="1"/>
          </p:cNvSpPr>
          <p:nvPr>
            <p:ph type="title"/>
          </p:nvPr>
        </p:nvSpPr>
        <p:spPr>
          <a:xfrm>
            <a:off x="0" y="10222"/>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pic>
        <p:nvPicPr>
          <p:cNvPr id="13" name="Picture 12">
            <a:extLst>
              <a:ext uri="{FF2B5EF4-FFF2-40B4-BE49-F238E27FC236}">
                <a16:creationId xmlns:a16="http://schemas.microsoft.com/office/drawing/2014/main" id="{25B025E2-9A85-A24D-6B97-028FE15E7518}"/>
              </a:ext>
            </a:extLst>
          </p:cNvPr>
          <p:cNvPicPr>
            <a:picLocks noChangeAspect="1"/>
          </p:cNvPicPr>
          <p:nvPr/>
        </p:nvPicPr>
        <p:blipFill>
          <a:blip r:embed="rId2"/>
          <a:stretch>
            <a:fillRect/>
          </a:stretch>
        </p:blipFill>
        <p:spPr>
          <a:xfrm>
            <a:off x="146701" y="675564"/>
            <a:ext cx="2330332" cy="3956145"/>
          </a:xfrm>
          <a:prstGeom prst="rect">
            <a:avLst/>
          </a:prstGeom>
        </p:spPr>
      </p:pic>
      <p:pic>
        <p:nvPicPr>
          <p:cNvPr id="15" name="Picture 14">
            <a:extLst>
              <a:ext uri="{FF2B5EF4-FFF2-40B4-BE49-F238E27FC236}">
                <a16:creationId xmlns:a16="http://schemas.microsoft.com/office/drawing/2014/main" id="{7264F10E-4A10-B525-B147-4BA28DFD7C32}"/>
              </a:ext>
            </a:extLst>
          </p:cNvPr>
          <p:cNvPicPr>
            <a:picLocks noChangeAspect="1"/>
          </p:cNvPicPr>
          <p:nvPr/>
        </p:nvPicPr>
        <p:blipFill>
          <a:blip r:embed="rId3"/>
          <a:stretch>
            <a:fillRect/>
          </a:stretch>
        </p:blipFill>
        <p:spPr>
          <a:xfrm>
            <a:off x="2570613" y="675564"/>
            <a:ext cx="2324100" cy="771525"/>
          </a:xfrm>
          <a:prstGeom prst="rect">
            <a:avLst/>
          </a:prstGeom>
        </p:spPr>
      </p:pic>
      <p:pic>
        <p:nvPicPr>
          <p:cNvPr id="17" name="Picture 16">
            <a:extLst>
              <a:ext uri="{FF2B5EF4-FFF2-40B4-BE49-F238E27FC236}">
                <a16:creationId xmlns:a16="http://schemas.microsoft.com/office/drawing/2014/main" id="{86419A7F-17C6-B8EC-703F-D13FE4265AF1}"/>
              </a:ext>
            </a:extLst>
          </p:cNvPr>
          <p:cNvPicPr>
            <a:picLocks noChangeAspect="1"/>
          </p:cNvPicPr>
          <p:nvPr/>
        </p:nvPicPr>
        <p:blipFill>
          <a:blip r:embed="rId4"/>
          <a:stretch>
            <a:fillRect/>
          </a:stretch>
        </p:blipFill>
        <p:spPr>
          <a:xfrm>
            <a:off x="2570613" y="1562128"/>
            <a:ext cx="3215262" cy="225729"/>
          </a:xfrm>
          <a:prstGeom prst="rect">
            <a:avLst/>
          </a:prstGeom>
        </p:spPr>
      </p:pic>
    </p:spTree>
    <p:extLst>
      <p:ext uri="{BB962C8B-B14F-4D97-AF65-F5344CB8AC3E}">
        <p14:creationId xmlns:p14="http://schemas.microsoft.com/office/powerpoint/2010/main" val="1001510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4FC2-EA79-D72F-F076-008D6570907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1F7257-AF06-7410-5CE7-9D31F4DD540E}"/>
              </a:ext>
            </a:extLst>
          </p:cNvPr>
          <p:cNvSpPr>
            <a:spLocks noGrp="1"/>
          </p:cNvSpPr>
          <p:nvPr>
            <p:ph type="body" idx="1"/>
          </p:nvPr>
        </p:nvSpPr>
        <p:spPr>
          <a:xfrm>
            <a:off x="311701" y="1166885"/>
            <a:ext cx="8500128" cy="3705366"/>
          </a:xfrm>
        </p:spPr>
        <p:txBody>
          <a:bodyPr/>
          <a:lstStyle/>
          <a:p>
            <a:pPr marL="114300" indent="0">
              <a:buNone/>
            </a:pPr>
            <a:r>
              <a:rPr lang="en-US" sz="1600" dirty="0" err="1"/>
              <a:t>Dalam</a:t>
            </a:r>
            <a:r>
              <a:rPr lang="en-US" sz="1600" dirty="0"/>
              <a:t> </a:t>
            </a:r>
            <a:r>
              <a:rPr lang="en-US" sz="1600" dirty="0" err="1"/>
              <a:t>melakukan</a:t>
            </a:r>
            <a:r>
              <a:rPr lang="en-US" sz="1600" dirty="0"/>
              <a:t> feature engineering, </a:t>
            </a:r>
            <a:r>
              <a:rPr lang="en-US" sz="1600" dirty="0" err="1"/>
              <a:t>ada</a:t>
            </a:r>
            <a:r>
              <a:rPr lang="en-US" sz="1600" dirty="0"/>
              <a:t> </a:t>
            </a:r>
            <a:r>
              <a:rPr lang="en-US" sz="1600" dirty="0" err="1"/>
              <a:t>beberapa</a:t>
            </a:r>
            <a:r>
              <a:rPr lang="en-US" sz="1600" dirty="0"/>
              <a:t> </a:t>
            </a:r>
            <a:r>
              <a:rPr lang="en-US" sz="1600" dirty="0" err="1"/>
              <a:t>kolom</a:t>
            </a:r>
            <a:r>
              <a:rPr lang="en-US" sz="1600" dirty="0"/>
              <a:t> yang </a:t>
            </a:r>
            <a:r>
              <a:rPr lang="en-US" sz="1600" dirty="0" err="1"/>
              <a:t>ditambahkan</a:t>
            </a:r>
            <a:r>
              <a:rPr lang="en-US" sz="1600" dirty="0"/>
              <a:t>:</a:t>
            </a:r>
          </a:p>
          <a:p>
            <a:pPr>
              <a:buSzPct val="100000"/>
            </a:pPr>
            <a:r>
              <a:rPr lang="en-US" sz="1600" dirty="0"/>
              <a:t>Kolom </a:t>
            </a:r>
            <a:r>
              <a:rPr lang="en-US" sz="1600" dirty="0" err="1"/>
              <a:t>umur</a:t>
            </a:r>
            <a:r>
              <a:rPr lang="en-US" sz="1600" dirty="0"/>
              <a:t> </a:t>
            </a:r>
            <a:r>
              <a:rPr lang="en-US" sz="1600" dirty="0" err="1"/>
              <a:t>dengan</a:t>
            </a:r>
            <a:r>
              <a:rPr lang="en-US" sz="1600" dirty="0"/>
              <a:t> </a:t>
            </a:r>
            <a:r>
              <a:rPr lang="en-US" sz="1600" dirty="0" err="1"/>
              <a:t>mengurangi</a:t>
            </a:r>
            <a:r>
              <a:rPr lang="en-US" sz="1600" dirty="0"/>
              <a:t> 2022 </a:t>
            </a:r>
            <a:r>
              <a:rPr lang="en-US" sz="1600" dirty="0" err="1"/>
              <a:t>dengan</a:t>
            </a:r>
            <a:r>
              <a:rPr lang="en-US" sz="1600" dirty="0"/>
              <a:t> </a:t>
            </a:r>
            <a:r>
              <a:rPr lang="en-US" sz="1600" dirty="0" err="1"/>
              <a:t>Year_Birth</a:t>
            </a:r>
            <a:endParaRPr lang="en-US" sz="1600" dirty="0"/>
          </a:p>
          <a:p>
            <a:pPr>
              <a:buSzPct val="100000"/>
            </a:pPr>
            <a:r>
              <a:rPr lang="en-US" sz="1600" dirty="0"/>
              <a:t>Kolom group </a:t>
            </a:r>
            <a:r>
              <a:rPr lang="en-US" sz="1600" dirty="0" err="1"/>
              <a:t>umur</a:t>
            </a:r>
            <a:r>
              <a:rPr lang="en-US" sz="1600" dirty="0"/>
              <a:t> </a:t>
            </a:r>
            <a:r>
              <a:rPr lang="en-US" sz="1600" dirty="0" err="1"/>
              <a:t>dengan</a:t>
            </a:r>
            <a:r>
              <a:rPr lang="en-US" sz="1600" dirty="0"/>
              <a:t> parameter &gt; 60 </a:t>
            </a:r>
            <a:r>
              <a:rPr lang="en-US" sz="1600" dirty="0" err="1"/>
              <a:t>tahun</a:t>
            </a:r>
            <a:r>
              <a:rPr lang="en-US" sz="1600" dirty="0"/>
              <a:t> </a:t>
            </a:r>
            <a:r>
              <a:rPr lang="en-US" sz="1600" dirty="0" err="1"/>
              <a:t>tergolong</a:t>
            </a:r>
            <a:r>
              <a:rPr lang="en-US" sz="1600" dirty="0"/>
              <a:t> Senior, &gt; 35 </a:t>
            </a:r>
            <a:r>
              <a:rPr lang="en-US" sz="1600" dirty="0" err="1"/>
              <a:t>tahun</a:t>
            </a:r>
            <a:r>
              <a:rPr lang="en-US" sz="1600" dirty="0"/>
              <a:t> Late Adult dan </a:t>
            </a:r>
            <a:r>
              <a:rPr lang="en-US" sz="1600" dirty="0" err="1"/>
              <a:t>sisanya</a:t>
            </a:r>
            <a:r>
              <a:rPr lang="en-US" sz="1600" dirty="0"/>
              <a:t> Adult</a:t>
            </a:r>
          </a:p>
          <a:p>
            <a:pPr>
              <a:buSzPct val="100000"/>
            </a:pPr>
            <a:r>
              <a:rPr lang="en-US" sz="1600" dirty="0"/>
              <a:t>Total kids </a:t>
            </a:r>
            <a:r>
              <a:rPr lang="en-US" sz="1600" dirty="0" err="1"/>
              <a:t>dengan</a:t>
            </a:r>
            <a:r>
              <a:rPr lang="en-US" sz="1600" dirty="0"/>
              <a:t> </a:t>
            </a:r>
            <a:r>
              <a:rPr lang="en-US" sz="1600" dirty="0" err="1"/>
              <a:t>menjumlahkan</a:t>
            </a:r>
            <a:r>
              <a:rPr lang="en-US" sz="1600" dirty="0"/>
              <a:t> </a:t>
            </a:r>
            <a:r>
              <a:rPr lang="en-US" sz="1600" dirty="0" err="1"/>
              <a:t>Teenhome</a:t>
            </a:r>
            <a:r>
              <a:rPr lang="en-US" sz="1600" dirty="0"/>
              <a:t> dan </a:t>
            </a:r>
            <a:r>
              <a:rPr lang="en-US" sz="1600" dirty="0" err="1"/>
              <a:t>Kidhome</a:t>
            </a:r>
            <a:endParaRPr lang="en-US" sz="1600" dirty="0"/>
          </a:p>
          <a:p>
            <a:pPr>
              <a:buSzPct val="100000"/>
            </a:pPr>
            <a:r>
              <a:rPr lang="en-US" sz="1600" dirty="0" err="1"/>
              <a:t>Is_Parent</a:t>
            </a:r>
            <a:r>
              <a:rPr lang="en-US" sz="1600" dirty="0"/>
              <a:t> </a:t>
            </a:r>
            <a:r>
              <a:rPr lang="en-US" sz="1600" dirty="0" err="1"/>
              <a:t>adalah</a:t>
            </a:r>
            <a:r>
              <a:rPr lang="en-US" sz="1600" dirty="0"/>
              <a:t> customer yang </a:t>
            </a:r>
            <a:r>
              <a:rPr lang="en-US" sz="1600" dirty="0" err="1"/>
              <a:t>sudah</a:t>
            </a:r>
            <a:r>
              <a:rPr lang="en-US" sz="1600" dirty="0"/>
              <a:t> </a:t>
            </a:r>
            <a:r>
              <a:rPr lang="en-US" sz="1600" dirty="0" err="1"/>
              <a:t>memiliki</a:t>
            </a:r>
            <a:r>
              <a:rPr lang="en-US" sz="1600" dirty="0"/>
              <a:t> minimal 1 </a:t>
            </a:r>
            <a:r>
              <a:rPr lang="en-US" sz="1600" dirty="0" err="1"/>
              <a:t>anak</a:t>
            </a:r>
            <a:endParaRPr lang="en-US" sz="1600" dirty="0"/>
          </a:p>
          <a:p>
            <a:pPr>
              <a:buSzPct val="100000"/>
            </a:pPr>
            <a:r>
              <a:rPr lang="en-US" sz="1600" dirty="0"/>
              <a:t>Total Spent </a:t>
            </a:r>
            <a:r>
              <a:rPr lang="en-US" sz="1600" dirty="0" err="1"/>
              <a:t>adalah</a:t>
            </a:r>
            <a:r>
              <a:rPr lang="en-US" sz="1600" dirty="0"/>
              <a:t> </a:t>
            </a:r>
            <a:r>
              <a:rPr lang="en-US" sz="1600" dirty="0" err="1"/>
              <a:t>jumlah</a:t>
            </a:r>
            <a:r>
              <a:rPr lang="en-US" sz="1600" dirty="0"/>
              <a:t> </a:t>
            </a:r>
            <a:r>
              <a:rPr lang="en-US" sz="1600" dirty="0" err="1"/>
              <a:t>barang</a:t>
            </a:r>
            <a:r>
              <a:rPr lang="en-US" sz="1600" dirty="0"/>
              <a:t> yang </a:t>
            </a:r>
            <a:r>
              <a:rPr lang="en-US" sz="1600" dirty="0" err="1"/>
              <a:t>dibeli</a:t>
            </a:r>
            <a:r>
              <a:rPr lang="en-US" sz="1600" dirty="0"/>
              <a:t> </a:t>
            </a:r>
            <a:r>
              <a:rPr lang="en-US" sz="1600" dirty="0" err="1"/>
              <a:t>dari</a:t>
            </a:r>
            <a:r>
              <a:rPr lang="en-US" sz="1600" dirty="0"/>
              <a:t> </a:t>
            </a:r>
            <a:r>
              <a:rPr lang="en-US" sz="1600" dirty="0" err="1"/>
              <a:t>tiap</a:t>
            </a:r>
            <a:r>
              <a:rPr lang="en-US" sz="1600" dirty="0"/>
              <a:t> </a:t>
            </a:r>
            <a:r>
              <a:rPr lang="en-US" sz="1600" dirty="0" err="1"/>
              <a:t>jenis</a:t>
            </a:r>
            <a:r>
              <a:rPr lang="en-US" sz="1600" dirty="0"/>
              <a:t> </a:t>
            </a:r>
            <a:r>
              <a:rPr lang="en-US" sz="1600" dirty="0" err="1"/>
              <a:t>barang</a:t>
            </a:r>
            <a:endParaRPr lang="en-US" sz="1600" dirty="0"/>
          </a:p>
          <a:p>
            <a:pPr>
              <a:buSzPct val="100000"/>
            </a:pPr>
            <a:r>
              <a:rPr lang="en-US" sz="1600" dirty="0"/>
              <a:t>Total Purchase </a:t>
            </a:r>
            <a:r>
              <a:rPr lang="en-US" sz="1600" dirty="0" err="1"/>
              <a:t>adalah</a:t>
            </a:r>
            <a:r>
              <a:rPr lang="en-US" sz="1600" dirty="0"/>
              <a:t> total </a:t>
            </a:r>
            <a:r>
              <a:rPr lang="en-US" sz="1600" dirty="0" err="1"/>
              <a:t>pembelanjaan</a:t>
            </a:r>
            <a:r>
              <a:rPr lang="en-US" sz="1600" dirty="0"/>
              <a:t> customer </a:t>
            </a:r>
            <a:r>
              <a:rPr lang="en-US" sz="1600" dirty="0" err="1"/>
              <a:t>dari</a:t>
            </a:r>
            <a:r>
              <a:rPr lang="en-US" sz="1600" dirty="0"/>
              <a:t> </a:t>
            </a:r>
            <a:r>
              <a:rPr lang="en-US" sz="1600" dirty="0" err="1"/>
              <a:t>berbagai</a:t>
            </a:r>
            <a:r>
              <a:rPr lang="en-US" sz="1600" dirty="0"/>
              <a:t> </a:t>
            </a:r>
            <a:r>
              <a:rPr lang="en-US" sz="1600" dirty="0" err="1"/>
              <a:t>sumber</a:t>
            </a:r>
            <a:endParaRPr lang="en-US" sz="1600" dirty="0"/>
          </a:p>
          <a:p>
            <a:pPr>
              <a:buSzPct val="100000"/>
            </a:pPr>
            <a:r>
              <a:rPr lang="en-US" sz="1600" dirty="0" err="1"/>
              <a:t>Total_Acc_Campaign</a:t>
            </a:r>
            <a:r>
              <a:rPr lang="en-US" sz="1600" dirty="0"/>
              <a:t> </a:t>
            </a:r>
            <a:r>
              <a:rPr lang="en-US" sz="1600" dirty="0" err="1"/>
              <a:t>adalah</a:t>
            </a:r>
            <a:r>
              <a:rPr lang="en-US" sz="1600" dirty="0"/>
              <a:t> </a:t>
            </a:r>
            <a:r>
              <a:rPr lang="en-US" sz="1600" dirty="0" err="1"/>
              <a:t>jumlah</a:t>
            </a:r>
            <a:r>
              <a:rPr lang="en-US" sz="1600" dirty="0"/>
              <a:t> campaign </a:t>
            </a:r>
            <a:r>
              <a:rPr lang="en-US" sz="1600" dirty="0" err="1"/>
              <a:t>dengan</a:t>
            </a:r>
            <a:r>
              <a:rPr lang="en-US" sz="1600" dirty="0"/>
              <a:t> status </a:t>
            </a:r>
            <a:r>
              <a:rPr lang="en-US" sz="1600" dirty="0" err="1"/>
              <a:t>diterima</a:t>
            </a:r>
            <a:r>
              <a:rPr lang="en-US" sz="1600" dirty="0"/>
              <a:t> (1)</a:t>
            </a:r>
          </a:p>
          <a:p>
            <a:pPr>
              <a:buSzPct val="100000"/>
            </a:pPr>
            <a:r>
              <a:rPr lang="en-US" sz="1600" dirty="0"/>
              <a:t>Conversion Rate </a:t>
            </a:r>
            <a:r>
              <a:rPr lang="en-US" sz="1600" dirty="0" err="1"/>
              <a:t>adalah</a:t>
            </a:r>
            <a:r>
              <a:rPr lang="en-US" sz="1600" dirty="0"/>
              <a:t> </a:t>
            </a:r>
            <a:r>
              <a:rPr lang="en-US" sz="1600" dirty="0" err="1"/>
              <a:t>hasil</a:t>
            </a:r>
            <a:r>
              <a:rPr lang="en-US" sz="1600" dirty="0"/>
              <a:t> </a:t>
            </a:r>
            <a:r>
              <a:rPr lang="en-US" sz="1600" dirty="0" err="1"/>
              <a:t>pembagian</a:t>
            </a:r>
            <a:r>
              <a:rPr lang="en-US" sz="1600" dirty="0"/>
              <a:t> </a:t>
            </a:r>
            <a:r>
              <a:rPr lang="en-US" sz="1600" dirty="0" err="1"/>
              <a:t>Total_Purchases</a:t>
            </a:r>
            <a:r>
              <a:rPr lang="en-US" sz="1600" dirty="0"/>
              <a:t> </a:t>
            </a:r>
            <a:r>
              <a:rPr lang="en-US" sz="1600" dirty="0" err="1"/>
              <a:t>dengan</a:t>
            </a:r>
            <a:r>
              <a:rPr lang="en-US" sz="1600" dirty="0"/>
              <a:t> Response</a:t>
            </a:r>
          </a:p>
          <a:p>
            <a:pPr marL="114300" indent="0">
              <a:buNone/>
            </a:pPr>
            <a:endParaRPr lang="en-US" dirty="0"/>
          </a:p>
          <a:p>
            <a:endParaRPr lang="en-US" dirty="0"/>
          </a:p>
          <a:p>
            <a:endParaRPr lang="en-US" dirty="0"/>
          </a:p>
        </p:txBody>
      </p:sp>
      <p:sp>
        <p:nvSpPr>
          <p:cNvPr id="6" name="Google Shape;113;p27">
            <a:extLst>
              <a:ext uri="{FF2B5EF4-FFF2-40B4-BE49-F238E27FC236}">
                <a16:creationId xmlns:a16="http://schemas.microsoft.com/office/drawing/2014/main" id="{DD4E7DBF-DD27-6A46-62A7-768145AA3A88}"/>
              </a:ext>
            </a:extLst>
          </p:cNvPr>
          <p:cNvSpPr txBox="1">
            <a:spLocks/>
          </p:cNvSpPr>
          <p:nvPr/>
        </p:nvSpPr>
        <p:spPr>
          <a:xfrm>
            <a:off x="0" y="10222"/>
            <a:ext cx="7866000"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US" b="1"/>
              <a:t>Conversion Rate Analysis Based on Income, Spending and Age</a:t>
            </a:r>
            <a:endParaRPr lang="en-US" b="1" i="1" dirty="0"/>
          </a:p>
        </p:txBody>
      </p:sp>
      <p:sp>
        <p:nvSpPr>
          <p:cNvPr id="7" name="TextBox 6">
            <a:extLst>
              <a:ext uri="{FF2B5EF4-FFF2-40B4-BE49-F238E27FC236}">
                <a16:creationId xmlns:a16="http://schemas.microsoft.com/office/drawing/2014/main" id="{3B58B5D2-C3DB-51E1-EB56-7ECED7A91A72}"/>
              </a:ext>
            </a:extLst>
          </p:cNvPr>
          <p:cNvSpPr txBox="1"/>
          <p:nvPr/>
        </p:nvSpPr>
        <p:spPr>
          <a:xfrm>
            <a:off x="311699" y="696036"/>
            <a:ext cx="8500127" cy="400110"/>
          </a:xfrm>
          <a:prstGeom prst="rect">
            <a:avLst/>
          </a:prstGeom>
          <a:noFill/>
        </p:spPr>
        <p:txBody>
          <a:bodyPr wrap="square" rtlCol="0">
            <a:spAutoFit/>
          </a:bodyPr>
          <a:lstStyle/>
          <a:p>
            <a:r>
              <a:rPr lang="en-US" sz="2000" b="1" dirty="0"/>
              <a:t>Feature Engineering</a:t>
            </a:r>
          </a:p>
        </p:txBody>
      </p:sp>
    </p:spTree>
    <p:extLst>
      <p:ext uri="{BB962C8B-B14F-4D97-AF65-F5344CB8AC3E}">
        <p14:creationId xmlns:p14="http://schemas.microsoft.com/office/powerpoint/2010/main" val="939463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0B7209-671F-F1DB-708E-CA505831DD4B}"/>
              </a:ext>
            </a:extLst>
          </p:cNvPr>
          <p:cNvSpPr>
            <a:spLocks noGrp="1"/>
          </p:cNvSpPr>
          <p:nvPr>
            <p:ph type="body" idx="1"/>
          </p:nvPr>
        </p:nvSpPr>
        <p:spPr>
          <a:xfrm>
            <a:off x="257109" y="961987"/>
            <a:ext cx="8520600" cy="3416400"/>
          </a:xfrm>
        </p:spPr>
        <p:txBody>
          <a:bodyPr/>
          <a:lstStyle/>
          <a:p>
            <a:r>
              <a:rPr lang="en-US" dirty="0"/>
              <a:t>Bivariate Analysis</a:t>
            </a:r>
          </a:p>
          <a:p>
            <a:pPr marL="114300" indent="0">
              <a:buNone/>
            </a:pPr>
            <a:endParaRPr lang="en-US" dirty="0"/>
          </a:p>
        </p:txBody>
      </p:sp>
      <p:sp>
        <p:nvSpPr>
          <p:cNvPr id="5" name="TextBox 4">
            <a:extLst>
              <a:ext uri="{FF2B5EF4-FFF2-40B4-BE49-F238E27FC236}">
                <a16:creationId xmlns:a16="http://schemas.microsoft.com/office/drawing/2014/main" id="{7AEAAF85-BA79-A984-7CBD-DBCA3A822B80}"/>
              </a:ext>
            </a:extLst>
          </p:cNvPr>
          <p:cNvSpPr txBox="1"/>
          <p:nvPr/>
        </p:nvSpPr>
        <p:spPr>
          <a:xfrm>
            <a:off x="257108" y="605319"/>
            <a:ext cx="8500127" cy="400110"/>
          </a:xfrm>
          <a:prstGeom prst="rect">
            <a:avLst/>
          </a:prstGeom>
          <a:noFill/>
        </p:spPr>
        <p:txBody>
          <a:bodyPr wrap="square" rtlCol="0">
            <a:spAutoFit/>
          </a:bodyPr>
          <a:lstStyle/>
          <a:p>
            <a:r>
              <a:rPr lang="en-US" sz="2000" b="1" dirty="0"/>
              <a:t>Exploratory Data Analysis</a:t>
            </a:r>
          </a:p>
        </p:txBody>
      </p:sp>
      <p:pic>
        <p:nvPicPr>
          <p:cNvPr id="9" name="Picture 8">
            <a:extLst>
              <a:ext uri="{FF2B5EF4-FFF2-40B4-BE49-F238E27FC236}">
                <a16:creationId xmlns:a16="http://schemas.microsoft.com/office/drawing/2014/main" id="{6962EA72-1C83-658F-0A6F-87D7C7F7E091}"/>
              </a:ext>
            </a:extLst>
          </p:cNvPr>
          <p:cNvPicPr>
            <a:picLocks noChangeAspect="1"/>
          </p:cNvPicPr>
          <p:nvPr/>
        </p:nvPicPr>
        <p:blipFill rotWithShape="1">
          <a:blip r:embed="rId2"/>
          <a:srcRect l="1" r="646"/>
          <a:stretch/>
        </p:blipFill>
        <p:spPr>
          <a:xfrm>
            <a:off x="431971" y="1362097"/>
            <a:ext cx="3355282" cy="3377124"/>
          </a:xfrm>
          <a:prstGeom prst="rect">
            <a:avLst/>
          </a:prstGeom>
        </p:spPr>
      </p:pic>
      <p:pic>
        <p:nvPicPr>
          <p:cNvPr id="11" name="Picture 10">
            <a:extLst>
              <a:ext uri="{FF2B5EF4-FFF2-40B4-BE49-F238E27FC236}">
                <a16:creationId xmlns:a16="http://schemas.microsoft.com/office/drawing/2014/main" id="{58490E27-CA14-285D-FB4A-B36DDB551005}"/>
              </a:ext>
            </a:extLst>
          </p:cNvPr>
          <p:cNvPicPr>
            <a:picLocks noChangeAspect="1"/>
          </p:cNvPicPr>
          <p:nvPr/>
        </p:nvPicPr>
        <p:blipFill>
          <a:blip r:embed="rId3"/>
          <a:stretch>
            <a:fillRect/>
          </a:stretch>
        </p:blipFill>
        <p:spPr>
          <a:xfrm>
            <a:off x="4212971" y="1362097"/>
            <a:ext cx="4405590" cy="2190489"/>
          </a:xfrm>
          <a:prstGeom prst="rect">
            <a:avLst/>
          </a:prstGeom>
        </p:spPr>
      </p:pic>
      <p:sp>
        <p:nvSpPr>
          <p:cNvPr id="12" name="TextBox 11">
            <a:extLst>
              <a:ext uri="{FF2B5EF4-FFF2-40B4-BE49-F238E27FC236}">
                <a16:creationId xmlns:a16="http://schemas.microsoft.com/office/drawing/2014/main" id="{04ACFC0A-9837-0677-16E0-ABB634558F5D}"/>
              </a:ext>
            </a:extLst>
          </p:cNvPr>
          <p:cNvSpPr txBox="1"/>
          <p:nvPr/>
        </p:nvSpPr>
        <p:spPr>
          <a:xfrm>
            <a:off x="614149" y="4788112"/>
            <a:ext cx="1157689" cy="261610"/>
          </a:xfrm>
          <a:prstGeom prst="rect">
            <a:avLst/>
          </a:prstGeom>
          <a:noFill/>
        </p:spPr>
        <p:txBody>
          <a:bodyPr wrap="none" rtlCol="0">
            <a:spAutoFit/>
          </a:bodyPr>
          <a:lstStyle/>
          <a:p>
            <a:r>
              <a:rPr lang="en-US" sz="1100" dirty="0"/>
              <a:t>Numerical Data</a:t>
            </a:r>
          </a:p>
        </p:txBody>
      </p:sp>
      <p:sp>
        <p:nvSpPr>
          <p:cNvPr id="13" name="TextBox 12">
            <a:extLst>
              <a:ext uri="{FF2B5EF4-FFF2-40B4-BE49-F238E27FC236}">
                <a16:creationId xmlns:a16="http://schemas.microsoft.com/office/drawing/2014/main" id="{0297EF1C-B34B-06DA-12D8-AE148319AA0B}"/>
              </a:ext>
            </a:extLst>
          </p:cNvPr>
          <p:cNvSpPr txBox="1"/>
          <p:nvPr/>
        </p:nvSpPr>
        <p:spPr>
          <a:xfrm>
            <a:off x="4212971" y="3657709"/>
            <a:ext cx="1236236" cy="261610"/>
          </a:xfrm>
          <a:prstGeom prst="rect">
            <a:avLst/>
          </a:prstGeom>
          <a:noFill/>
        </p:spPr>
        <p:txBody>
          <a:bodyPr wrap="none" rtlCol="0">
            <a:spAutoFit/>
          </a:bodyPr>
          <a:lstStyle/>
          <a:p>
            <a:r>
              <a:rPr lang="en-US" sz="1100" dirty="0"/>
              <a:t>Categorical Data</a:t>
            </a:r>
          </a:p>
        </p:txBody>
      </p:sp>
      <p:sp>
        <p:nvSpPr>
          <p:cNvPr id="14" name="Google Shape;113;p27">
            <a:extLst>
              <a:ext uri="{FF2B5EF4-FFF2-40B4-BE49-F238E27FC236}">
                <a16:creationId xmlns:a16="http://schemas.microsoft.com/office/drawing/2014/main" id="{6CDE69DC-7AD3-8F15-FD21-BA19FCAB572A}"/>
              </a:ext>
            </a:extLst>
          </p:cNvPr>
          <p:cNvSpPr txBox="1">
            <a:spLocks/>
          </p:cNvSpPr>
          <p:nvPr/>
        </p:nvSpPr>
        <p:spPr>
          <a:xfrm>
            <a:off x="0" y="10222"/>
            <a:ext cx="7866000"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US" b="1" dirty="0"/>
              <a:t>Conversion Rate Analysis Based on Income, Spending and Age</a:t>
            </a:r>
            <a:endParaRPr lang="en-US" b="1" i="1" dirty="0"/>
          </a:p>
        </p:txBody>
      </p:sp>
    </p:spTree>
    <p:extLst>
      <p:ext uri="{BB962C8B-B14F-4D97-AF65-F5344CB8AC3E}">
        <p14:creationId xmlns:p14="http://schemas.microsoft.com/office/powerpoint/2010/main" val="2232102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8E4E63-CDB9-39E2-47A2-F12D18E8E75D}"/>
              </a:ext>
            </a:extLst>
          </p:cNvPr>
          <p:cNvSpPr>
            <a:spLocks noGrp="1"/>
          </p:cNvSpPr>
          <p:nvPr>
            <p:ph type="body" idx="1"/>
          </p:nvPr>
        </p:nvSpPr>
        <p:spPr>
          <a:xfrm>
            <a:off x="311700" y="723331"/>
            <a:ext cx="8520600" cy="3845544"/>
          </a:xfrm>
        </p:spPr>
        <p:txBody>
          <a:bodyPr/>
          <a:lstStyle/>
          <a:p>
            <a:r>
              <a:rPr lang="en-US" dirty="0"/>
              <a:t>Multivariate Analysis</a:t>
            </a:r>
          </a:p>
        </p:txBody>
      </p:sp>
      <p:sp>
        <p:nvSpPr>
          <p:cNvPr id="4" name="Google Shape;113;p27">
            <a:extLst>
              <a:ext uri="{FF2B5EF4-FFF2-40B4-BE49-F238E27FC236}">
                <a16:creationId xmlns:a16="http://schemas.microsoft.com/office/drawing/2014/main" id="{988B6C89-8AF7-0676-238D-DBEC7CD545BC}"/>
              </a:ext>
            </a:extLst>
          </p:cNvPr>
          <p:cNvSpPr txBox="1">
            <a:spLocks/>
          </p:cNvSpPr>
          <p:nvPr/>
        </p:nvSpPr>
        <p:spPr>
          <a:xfrm>
            <a:off x="0" y="10222"/>
            <a:ext cx="7866000"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US" b="1" dirty="0"/>
              <a:t>Conversion Rate Analysis Based on Income, Spending and Age</a:t>
            </a:r>
            <a:endParaRPr lang="en-US" b="1" i="1" dirty="0"/>
          </a:p>
        </p:txBody>
      </p:sp>
      <p:pic>
        <p:nvPicPr>
          <p:cNvPr id="6" name="Picture 5">
            <a:extLst>
              <a:ext uri="{FF2B5EF4-FFF2-40B4-BE49-F238E27FC236}">
                <a16:creationId xmlns:a16="http://schemas.microsoft.com/office/drawing/2014/main" id="{4D173A32-3993-63F0-0CC9-91C3FAD06715}"/>
              </a:ext>
            </a:extLst>
          </p:cNvPr>
          <p:cNvPicPr>
            <a:picLocks noChangeAspect="1"/>
          </p:cNvPicPr>
          <p:nvPr/>
        </p:nvPicPr>
        <p:blipFill rotWithShape="1">
          <a:blip r:embed="rId2"/>
          <a:srcRect t="1194"/>
          <a:stretch/>
        </p:blipFill>
        <p:spPr>
          <a:xfrm>
            <a:off x="366865" y="1337480"/>
            <a:ext cx="5639588" cy="3371804"/>
          </a:xfrm>
          <a:prstGeom prst="rect">
            <a:avLst/>
          </a:prstGeom>
        </p:spPr>
      </p:pic>
      <p:sp>
        <p:nvSpPr>
          <p:cNvPr id="7" name="TextBox 6">
            <a:extLst>
              <a:ext uri="{FF2B5EF4-FFF2-40B4-BE49-F238E27FC236}">
                <a16:creationId xmlns:a16="http://schemas.microsoft.com/office/drawing/2014/main" id="{511624CB-3ADC-BB34-5338-476967440ABE}"/>
              </a:ext>
            </a:extLst>
          </p:cNvPr>
          <p:cNvSpPr txBox="1"/>
          <p:nvPr/>
        </p:nvSpPr>
        <p:spPr>
          <a:xfrm>
            <a:off x="6216555" y="1448365"/>
            <a:ext cx="2560580" cy="2246769"/>
          </a:xfrm>
          <a:prstGeom prst="rect">
            <a:avLst/>
          </a:prstGeom>
          <a:noFill/>
        </p:spPr>
        <p:txBody>
          <a:bodyPr wrap="square" rtlCol="0">
            <a:spAutoFit/>
          </a:bodyPr>
          <a:lstStyle/>
          <a:p>
            <a:pPr marL="285750" indent="-285750">
              <a:buFont typeface="Arial" panose="020B0604020202020204" pitchFamily="34" charset="0"/>
              <a:buChar char="•"/>
            </a:pPr>
            <a:r>
              <a:rPr lang="en-US" dirty="0" err="1"/>
              <a:t>Setelah</a:t>
            </a:r>
            <a:r>
              <a:rPr lang="en-US" dirty="0"/>
              <a:t> </a:t>
            </a:r>
            <a:r>
              <a:rPr lang="en-US" dirty="0" err="1"/>
              <a:t>menghapus</a:t>
            </a:r>
            <a:r>
              <a:rPr lang="en-US" dirty="0"/>
              <a:t> </a:t>
            </a:r>
            <a:r>
              <a:rPr lang="en-US" dirty="0" err="1"/>
              <a:t>beberapa</a:t>
            </a:r>
            <a:r>
              <a:rPr lang="en-US" dirty="0"/>
              <a:t> </a:t>
            </a:r>
            <a:r>
              <a:rPr lang="en-US" dirty="0" err="1"/>
              <a:t>kolom</a:t>
            </a:r>
            <a:r>
              <a:rPr lang="en-US" dirty="0"/>
              <a:t>, </a:t>
            </a:r>
            <a:r>
              <a:rPr lang="en-US" dirty="0" err="1"/>
              <a:t>kemudian</a:t>
            </a:r>
            <a:r>
              <a:rPr lang="en-US" dirty="0"/>
              <a:t> </a:t>
            </a:r>
            <a:r>
              <a:rPr lang="en-US" dirty="0" err="1"/>
              <a:t>dicari</a:t>
            </a:r>
            <a:r>
              <a:rPr lang="en-US" dirty="0"/>
              <a:t> </a:t>
            </a:r>
            <a:r>
              <a:rPr lang="en-US" dirty="0" err="1"/>
              <a:t>korelasi</a:t>
            </a:r>
            <a:r>
              <a:rPr lang="en-US" dirty="0"/>
              <a:t> </a:t>
            </a:r>
            <a:r>
              <a:rPr lang="en-US" dirty="0" err="1"/>
              <a:t>antar</a:t>
            </a:r>
            <a:r>
              <a:rPr lang="en-US" dirty="0"/>
              <a:t> </a:t>
            </a:r>
            <a:r>
              <a:rPr lang="en-US" dirty="0" err="1"/>
              <a:t>kolom</a:t>
            </a:r>
            <a:endParaRPr lang="en-US" dirty="0"/>
          </a:p>
          <a:p>
            <a:pPr marL="285750" indent="-285750">
              <a:buFont typeface="Arial" panose="020B0604020202020204" pitchFamily="34" charset="0"/>
              <a:buChar char="•"/>
            </a:pPr>
            <a:r>
              <a:rPr lang="en-US" dirty="0"/>
              <a:t>Heatmap </a:t>
            </a:r>
            <a:r>
              <a:rPr lang="en-US" dirty="0" err="1"/>
              <a:t>menunjukan</a:t>
            </a:r>
            <a:r>
              <a:rPr lang="en-US" dirty="0"/>
              <a:t> </a:t>
            </a:r>
            <a:r>
              <a:rPr lang="en-US" dirty="0" err="1"/>
              <a:t>warna</a:t>
            </a:r>
            <a:r>
              <a:rPr lang="en-US" dirty="0"/>
              <a:t> </a:t>
            </a:r>
            <a:r>
              <a:rPr lang="en-US" dirty="0" err="1"/>
              <a:t>merah</a:t>
            </a:r>
            <a:r>
              <a:rPr lang="en-US" dirty="0"/>
              <a:t> </a:t>
            </a:r>
            <a:r>
              <a:rPr lang="en-US" dirty="0" err="1"/>
              <a:t>sebagai</a:t>
            </a:r>
            <a:r>
              <a:rPr lang="en-US" dirty="0"/>
              <a:t> </a:t>
            </a:r>
            <a:r>
              <a:rPr lang="en-US" dirty="0" err="1"/>
              <a:t>kolom</a:t>
            </a:r>
            <a:r>
              <a:rPr lang="en-US" dirty="0"/>
              <a:t> yang </a:t>
            </a:r>
            <a:r>
              <a:rPr lang="en-US" dirty="0" err="1"/>
              <a:t>berkorelasi</a:t>
            </a:r>
            <a:r>
              <a:rPr lang="en-US" dirty="0"/>
              <a:t> </a:t>
            </a:r>
            <a:r>
              <a:rPr lang="en-US" dirty="0" err="1"/>
              <a:t>tinggi</a:t>
            </a:r>
            <a:r>
              <a:rPr lang="en-US" dirty="0"/>
              <a:t> </a:t>
            </a:r>
            <a:r>
              <a:rPr lang="en-US" dirty="0" err="1"/>
              <a:t>secara</a:t>
            </a:r>
            <a:r>
              <a:rPr lang="en-US" dirty="0"/>
              <a:t> </a:t>
            </a:r>
            <a:r>
              <a:rPr lang="en-US" dirty="0" err="1"/>
              <a:t>positif</a:t>
            </a:r>
            <a:r>
              <a:rPr lang="en-US" dirty="0"/>
              <a:t> dan </a:t>
            </a:r>
            <a:r>
              <a:rPr lang="en-US" dirty="0" err="1"/>
              <a:t>biru</a:t>
            </a:r>
            <a:r>
              <a:rPr lang="en-US" dirty="0"/>
              <a:t> </a:t>
            </a:r>
            <a:r>
              <a:rPr lang="en-US" dirty="0" err="1"/>
              <a:t>berkorelasi</a:t>
            </a:r>
            <a:r>
              <a:rPr lang="en-US" dirty="0"/>
              <a:t> </a:t>
            </a:r>
            <a:r>
              <a:rPr lang="en-US" dirty="0" err="1"/>
              <a:t>tinggi</a:t>
            </a:r>
            <a:r>
              <a:rPr lang="en-US" dirty="0"/>
              <a:t> </a:t>
            </a:r>
            <a:r>
              <a:rPr lang="en-US" dirty="0" err="1"/>
              <a:t>secara</a:t>
            </a:r>
            <a:r>
              <a:rPr lang="en-US" dirty="0"/>
              <a:t> </a:t>
            </a:r>
            <a:r>
              <a:rPr lang="en-US" dirty="0" err="1"/>
              <a:t>negatif</a:t>
            </a:r>
            <a:endParaRPr lang="en-US" dirty="0"/>
          </a:p>
        </p:txBody>
      </p:sp>
    </p:spTree>
    <p:extLst>
      <p:ext uri="{BB962C8B-B14F-4D97-AF65-F5344CB8AC3E}">
        <p14:creationId xmlns:p14="http://schemas.microsoft.com/office/powerpoint/2010/main" val="901396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52A63E75-977C-DD00-982E-9DE8EA908EBF}"/>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 &amp; Preprocessing</a:t>
            </a:r>
            <a:endParaRPr sz="1798" dirty="0">
              <a:solidFill>
                <a:schemeClr val="lt1"/>
              </a:solidFill>
              <a:latin typeface="Roboto"/>
              <a:ea typeface="Roboto"/>
              <a:cs typeface="Roboto"/>
              <a:sym typeface="Roboto"/>
            </a:endParaRPr>
          </a:p>
        </p:txBody>
      </p:sp>
      <p:sp>
        <p:nvSpPr>
          <p:cNvPr id="5" name="Text Placeholder 2">
            <a:extLst>
              <a:ext uri="{FF2B5EF4-FFF2-40B4-BE49-F238E27FC236}">
                <a16:creationId xmlns:a16="http://schemas.microsoft.com/office/drawing/2014/main" id="{D8D5A47C-C824-78B2-72D3-3C51D501E87D}"/>
              </a:ext>
            </a:extLst>
          </p:cNvPr>
          <p:cNvSpPr>
            <a:spLocks noGrp="1"/>
          </p:cNvSpPr>
          <p:nvPr>
            <p:ph type="body" idx="1"/>
          </p:nvPr>
        </p:nvSpPr>
        <p:spPr>
          <a:xfrm>
            <a:off x="6045957" y="1044053"/>
            <a:ext cx="2834109" cy="3893311"/>
          </a:xfrm>
        </p:spPr>
        <p:txBody>
          <a:bodyPr/>
          <a:lstStyle/>
          <a:p>
            <a:r>
              <a:rPr lang="en-US" dirty="0" err="1"/>
              <a:t>Terdapat</a:t>
            </a:r>
            <a:r>
              <a:rPr lang="en-US" dirty="0"/>
              <a:t> 24 baris null value pada </a:t>
            </a:r>
            <a:r>
              <a:rPr lang="en-US" dirty="0" err="1"/>
              <a:t>kolom</a:t>
            </a:r>
            <a:r>
              <a:rPr lang="en-US" dirty="0"/>
              <a:t> Income</a:t>
            </a:r>
          </a:p>
          <a:p>
            <a:r>
              <a:rPr lang="en-US" dirty="0" err="1"/>
              <a:t>Dalam</a:t>
            </a:r>
            <a:r>
              <a:rPr lang="en-US" dirty="0"/>
              <a:t> </a:t>
            </a:r>
            <a:r>
              <a:rPr lang="en-US" dirty="0" err="1"/>
              <a:t>melakukan</a:t>
            </a:r>
            <a:r>
              <a:rPr lang="en-US" dirty="0"/>
              <a:t> feature engineering, </a:t>
            </a:r>
            <a:r>
              <a:rPr lang="en-US" dirty="0" err="1"/>
              <a:t>semua</a:t>
            </a:r>
            <a:r>
              <a:rPr lang="en-US" dirty="0"/>
              <a:t> null value </a:t>
            </a:r>
            <a:r>
              <a:rPr lang="en-US" dirty="0" err="1"/>
              <a:t>dihapus</a:t>
            </a:r>
            <a:endParaRPr lang="en-US" dirty="0"/>
          </a:p>
          <a:p>
            <a:r>
              <a:rPr lang="en-US" dirty="0"/>
              <a:t>Kolom </a:t>
            </a:r>
            <a:r>
              <a:rPr lang="en-US" dirty="0" err="1"/>
              <a:t>Dt_Customer</a:t>
            </a:r>
            <a:r>
              <a:rPr lang="en-US" dirty="0"/>
              <a:t> </a:t>
            </a:r>
            <a:r>
              <a:rPr lang="en-US" dirty="0" err="1"/>
              <a:t>diubah</a:t>
            </a:r>
            <a:r>
              <a:rPr lang="en-US" dirty="0"/>
              <a:t> </a:t>
            </a:r>
            <a:r>
              <a:rPr lang="en-US" dirty="0" err="1"/>
              <a:t>tipe</a:t>
            </a:r>
            <a:r>
              <a:rPr lang="en-US" dirty="0"/>
              <a:t> </a:t>
            </a:r>
            <a:r>
              <a:rPr lang="en-US" dirty="0" err="1"/>
              <a:t>datanya</a:t>
            </a:r>
            <a:r>
              <a:rPr lang="en-US" dirty="0"/>
              <a:t> </a:t>
            </a:r>
            <a:r>
              <a:rPr lang="en-US" dirty="0" err="1"/>
              <a:t>menjadi</a:t>
            </a:r>
            <a:r>
              <a:rPr lang="en-US" dirty="0"/>
              <a:t> datetime</a:t>
            </a:r>
          </a:p>
        </p:txBody>
      </p:sp>
      <p:pic>
        <p:nvPicPr>
          <p:cNvPr id="6" name="Picture 5">
            <a:extLst>
              <a:ext uri="{FF2B5EF4-FFF2-40B4-BE49-F238E27FC236}">
                <a16:creationId xmlns:a16="http://schemas.microsoft.com/office/drawing/2014/main" id="{95EFA2D1-8527-5C15-89A7-CF562F349643}"/>
              </a:ext>
            </a:extLst>
          </p:cNvPr>
          <p:cNvPicPr>
            <a:picLocks noChangeAspect="1"/>
          </p:cNvPicPr>
          <p:nvPr/>
        </p:nvPicPr>
        <p:blipFill>
          <a:blip r:embed="rId2"/>
          <a:stretch>
            <a:fillRect/>
          </a:stretch>
        </p:blipFill>
        <p:spPr>
          <a:xfrm>
            <a:off x="208116" y="1044053"/>
            <a:ext cx="2330332" cy="3956145"/>
          </a:xfrm>
          <a:prstGeom prst="rect">
            <a:avLst/>
          </a:prstGeom>
        </p:spPr>
      </p:pic>
      <p:pic>
        <p:nvPicPr>
          <p:cNvPr id="7" name="Picture 6">
            <a:extLst>
              <a:ext uri="{FF2B5EF4-FFF2-40B4-BE49-F238E27FC236}">
                <a16:creationId xmlns:a16="http://schemas.microsoft.com/office/drawing/2014/main" id="{B57A16E3-889E-2370-55F4-F9A2F4107D84}"/>
              </a:ext>
            </a:extLst>
          </p:cNvPr>
          <p:cNvPicPr>
            <a:picLocks noChangeAspect="1"/>
          </p:cNvPicPr>
          <p:nvPr/>
        </p:nvPicPr>
        <p:blipFill>
          <a:blip r:embed="rId3"/>
          <a:stretch>
            <a:fillRect/>
          </a:stretch>
        </p:blipFill>
        <p:spPr>
          <a:xfrm>
            <a:off x="2632028" y="1044053"/>
            <a:ext cx="2324100" cy="771525"/>
          </a:xfrm>
          <a:prstGeom prst="rect">
            <a:avLst/>
          </a:prstGeom>
        </p:spPr>
      </p:pic>
      <p:pic>
        <p:nvPicPr>
          <p:cNvPr id="8" name="Picture 7">
            <a:extLst>
              <a:ext uri="{FF2B5EF4-FFF2-40B4-BE49-F238E27FC236}">
                <a16:creationId xmlns:a16="http://schemas.microsoft.com/office/drawing/2014/main" id="{ECE5CF96-E0C6-86C7-5050-865289445A93}"/>
              </a:ext>
            </a:extLst>
          </p:cNvPr>
          <p:cNvPicPr>
            <a:picLocks noChangeAspect="1"/>
          </p:cNvPicPr>
          <p:nvPr/>
        </p:nvPicPr>
        <p:blipFill>
          <a:blip r:embed="rId4"/>
          <a:stretch>
            <a:fillRect/>
          </a:stretch>
        </p:blipFill>
        <p:spPr>
          <a:xfrm>
            <a:off x="2632028" y="1930617"/>
            <a:ext cx="3215262" cy="225729"/>
          </a:xfrm>
          <a:prstGeom prst="rect">
            <a:avLst/>
          </a:prstGeom>
        </p:spPr>
      </p:pic>
      <p:sp>
        <p:nvSpPr>
          <p:cNvPr id="9" name="TextBox 8">
            <a:extLst>
              <a:ext uri="{FF2B5EF4-FFF2-40B4-BE49-F238E27FC236}">
                <a16:creationId xmlns:a16="http://schemas.microsoft.com/office/drawing/2014/main" id="{151F3683-F907-451F-00F3-A0D8FA22B411}"/>
              </a:ext>
            </a:extLst>
          </p:cNvPr>
          <p:cNvSpPr txBox="1"/>
          <p:nvPr/>
        </p:nvSpPr>
        <p:spPr>
          <a:xfrm>
            <a:off x="208116" y="736276"/>
            <a:ext cx="8860522" cy="307777"/>
          </a:xfrm>
          <a:prstGeom prst="rect">
            <a:avLst/>
          </a:prstGeom>
          <a:noFill/>
        </p:spPr>
        <p:txBody>
          <a:bodyPr wrap="square" rtlCol="0">
            <a:spAutoFit/>
          </a:bodyPr>
          <a:lstStyle/>
          <a:p>
            <a:r>
              <a:rPr lang="en-US" dirty="0" err="1"/>
              <a:t>Menghapus</a:t>
            </a:r>
            <a:r>
              <a:rPr lang="en-US" dirty="0"/>
              <a:t> Data Null dan </a:t>
            </a:r>
            <a:r>
              <a:rPr lang="en-US" dirty="0" err="1"/>
              <a:t>Mengubah</a:t>
            </a:r>
            <a:r>
              <a:rPr lang="en-US" dirty="0"/>
              <a:t> </a:t>
            </a:r>
            <a:r>
              <a:rPr lang="en-US" dirty="0" err="1"/>
              <a:t>Tipe</a:t>
            </a:r>
            <a:r>
              <a:rPr lang="en-US" dirty="0"/>
              <a:t> Data</a:t>
            </a:r>
          </a:p>
        </p:txBody>
      </p:sp>
    </p:spTree>
    <p:extLst>
      <p:ext uri="{BB962C8B-B14F-4D97-AF65-F5344CB8AC3E}">
        <p14:creationId xmlns:p14="http://schemas.microsoft.com/office/powerpoint/2010/main" val="2751375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52A63E75-977C-DD00-982E-9DE8EA908EBF}"/>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 &amp; Preprocessing</a:t>
            </a:r>
            <a:endParaRPr sz="1798" dirty="0">
              <a:solidFill>
                <a:schemeClr val="lt1"/>
              </a:solidFill>
              <a:latin typeface="Roboto"/>
              <a:ea typeface="Roboto"/>
              <a:cs typeface="Roboto"/>
              <a:sym typeface="Roboto"/>
            </a:endParaRPr>
          </a:p>
        </p:txBody>
      </p:sp>
      <p:sp>
        <p:nvSpPr>
          <p:cNvPr id="5" name="Text Placeholder 2">
            <a:extLst>
              <a:ext uri="{FF2B5EF4-FFF2-40B4-BE49-F238E27FC236}">
                <a16:creationId xmlns:a16="http://schemas.microsoft.com/office/drawing/2014/main" id="{D8D5A47C-C824-78B2-72D3-3C51D501E87D}"/>
              </a:ext>
            </a:extLst>
          </p:cNvPr>
          <p:cNvSpPr>
            <a:spLocks noGrp="1"/>
          </p:cNvSpPr>
          <p:nvPr>
            <p:ph type="body" idx="1"/>
          </p:nvPr>
        </p:nvSpPr>
        <p:spPr>
          <a:xfrm>
            <a:off x="6032310" y="1767029"/>
            <a:ext cx="3026105" cy="1896186"/>
          </a:xfrm>
        </p:spPr>
        <p:txBody>
          <a:bodyPr>
            <a:normAutofit/>
          </a:bodyPr>
          <a:lstStyle/>
          <a:p>
            <a:pPr marL="231775" indent="-231775" algn="just">
              <a:buSzPct val="100000"/>
            </a:pPr>
            <a:r>
              <a:rPr lang="en-US" sz="1200" dirty="0"/>
              <a:t>Kolom yang </a:t>
            </a:r>
            <a:r>
              <a:rPr lang="en-US" sz="1200" dirty="0" err="1"/>
              <a:t>dapat</a:t>
            </a:r>
            <a:r>
              <a:rPr lang="en-US" sz="1200" dirty="0"/>
              <a:t> </a:t>
            </a:r>
            <a:r>
              <a:rPr lang="en-US" sz="1200" dirty="0" err="1"/>
              <a:t>diubah</a:t>
            </a:r>
            <a:r>
              <a:rPr lang="en-US" sz="1200" dirty="0"/>
              <a:t> </a:t>
            </a:r>
            <a:r>
              <a:rPr lang="en-US" sz="1200" dirty="0" err="1"/>
              <a:t>dengan</a:t>
            </a:r>
            <a:r>
              <a:rPr lang="en-US" sz="1200" dirty="0"/>
              <a:t> </a:t>
            </a:r>
            <a:r>
              <a:rPr lang="en-US" sz="1200" dirty="0" err="1"/>
              <a:t>menggunakan</a:t>
            </a:r>
            <a:r>
              <a:rPr lang="en-US" sz="1200" dirty="0"/>
              <a:t> label encoding </a:t>
            </a:r>
            <a:r>
              <a:rPr lang="en-US" sz="1200" dirty="0" err="1"/>
              <a:t>adalah</a:t>
            </a:r>
            <a:r>
              <a:rPr lang="en-US" sz="1200" dirty="0"/>
              <a:t> </a:t>
            </a:r>
            <a:r>
              <a:rPr lang="en-US" sz="1200" dirty="0" err="1"/>
              <a:t>kolom</a:t>
            </a:r>
            <a:r>
              <a:rPr lang="en-US" sz="1200" dirty="0"/>
              <a:t> Education</a:t>
            </a:r>
          </a:p>
          <a:p>
            <a:pPr marL="231775" indent="-231775" algn="just">
              <a:buSzPct val="100000"/>
            </a:pPr>
            <a:r>
              <a:rPr lang="en-US" sz="1200" dirty="0"/>
              <a:t>Kolom yang </a:t>
            </a:r>
            <a:r>
              <a:rPr lang="en-US" sz="1200" dirty="0" err="1"/>
              <a:t>menggunakan</a:t>
            </a:r>
            <a:r>
              <a:rPr lang="en-US" sz="1200" dirty="0"/>
              <a:t> </a:t>
            </a:r>
            <a:r>
              <a:rPr lang="en-US" sz="1200" dirty="0" err="1"/>
              <a:t>onehot</a:t>
            </a:r>
            <a:r>
              <a:rPr lang="en-US" sz="1200" dirty="0"/>
              <a:t> encoding </a:t>
            </a:r>
            <a:r>
              <a:rPr lang="en-US" sz="1200" dirty="0" err="1"/>
              <a:t>adalah</a:t>
            </a:r>
            <a:r>
              <a:rPr lang="en-US" sz="1200" dirty="0"/>
              <a:t> </a:t>
            </a:r>
            <a:r>
              <a:rPr lang="en-US" sz="1200" dirty="0" err="1"/>
              <a:t>kolom</a:t>
            </a:r>
            <a:r>
              <a:rPr lang="en-US" sz="1200" dirty="0"/>
              <a:t> Marital Status, Age Group, Total Spent Group, dan Income Group</a:t>
            </a:r>
          </a:p>
        </p:txBody>
      </p:sp>
      <p:pic>
        <p:nvPicPr>
          <p:cNvPr id="3" name="Picture 2">
            <a:extLst>
              <a:ext uri="{FF2B5EF4-FFF2-40B4-BE49-F238E27FC236}">
                <a16:creationId xmlns:a16="http://schemas.microsoft.com/office/drawing/2014/main" id="{68881A17-9BF8-85A1-76DC-8D22C921F997}"/>
              </a:ext>
            </a:extLst>
          </p:cNvPr>
          <p:cNvPicPr>
            <a:picLocks noChangeAspect="1"/>
          </p:cNvPicPr>
          <p:nvPr/>
        </p:nvPicPr>
        <p:blipFill>
          <a:blip r:embed="rId2"/>
          <a:stretch>
            <a:fillRect/>
          </a:stretch>
        </p:blipFill>
        <p:spPr>
          <a:xfrm>
            <a:off x="99233" y="1206263"/>
            <a:ext cx="5818596" cy="3017719"/>
          </a:xfrm>
          <a:prstGeom prst="rect">
            <a:avLst/>
          </a:prstGeom>
        </p:spPr>
      </p:pic>
      <p:sp>
        <p:nvSpPr>
          <p:cNvPr id="9" name="TextBox 8">
            <a:extLst>
              <a:ext uri="{FF2B5EF4-FFF2-40B4-BE49-F238E27FC236}">
                <a16:creationId xmlns:a16="http://schemas.microsoft.com/office/drawing/2014/main" id="{5DFEDE9C-6724-77E8-5CE5-CEE08128751C}"/>
              </a:ext>
            </a:extLst>
          </p:cNvPr>
          <p:cNvSpPr txBox="1"/>
          <p:nvPr/>
        </p:nvSpPr>
        <p:spPr>
          <a:xfrm>
            <a:off x="197893" y="812042"/>
            <a:ext cx="8860522" cy="307777"/>
          </a:xfrm>
          <a:prstGeom prst="rect">
            <a:avLst/>
          </a:prstGeom>
          <a:noFill/>
        </p:spPr>
        <p:txBody>
          <a:bodyPr wrap="square" rtlCol="0">
            <a:spAutoFit/>
          </a:bodyPr>
          <a:lstStyle/>
          <a:p>
            <a:r>
              <a:rPr lang="en-US" dirty="0"/>
              <a:t>Feature Encoding</a:t>
            </a:r>
          </a:p>
        </p:txBody>
      </p:sp>
    </p:spTree>
    <p:extLst>
      <p:ext uri="{BB962C8B-B14F-4D97-AF65-F5344CB8AC3E}">
        <p14:creationId xmlns:p14="http://schemas.microsoft.com/office/powerpoint/2010/main" val="397415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52A63E75-977C-DD00-982E-9DE8EA908EBF}"/>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 &amp; Preprocessing</a:t>
            </a:r>
            <a:endParaRPr sz="1798" dirty="0">
              <a:solidFill>
                <a:schemeClr val="lt1"/>
              </a:solidFill>
              <a:latin typeface="Roboto"/>
              <a:ea typeface="Roboto"/>
              <a:cs typeface="Roboto"/>
              <a:sym typeface="Roboto"/>
            </a:endParaRPr>
          </a:p>
        </p:txBody>
      </p:sp>
      <p:sp>
        <p:nvSpPr>
          <p:cNvPr id="5" name="Text Placeholder 2">
            <a:extLst>
              <a:ext uri="{FF2B5EF4-FFF2-40B4-BE49-F238E27FC236}">
                <a16:creationId xmlns:a16="http://schemas.microsoft.com/office/drawing/2014/main" id="{D8D5A47C-C824-78B2-72D3-3C51D501E87D}"/>
              </a:ext>
            </a:extLst>
          </p:cNvPr>
          <p:cNvSpPr>
            <a:spLocks noGrp="1"/>
          </p:cNvSpPr>
          <p:nvPr>
            <p:ph type="body" idx="1"/>
          </p:nvPr>
        </p:nvSpPr>
        <p:spPr>
          <a:xfrm>
            <a:off x="6032310" y="2326091"/>
            <a:ext cx="3026105" cy="1464504"/>
          </a:xfrm>
        </p:spPr>
        <p:txBody>
          <a:bodyPr>
            <a:normAutofit/>
          </a:bodyPr>
          <a:lstStyle/>
          <a:p>
            <a:pPr marL="231775" indent="-231775" algn="just">
              <a:buSzPct val="100000"/>
            </a:pPr>
            <a:r>
              <a:rPr lang="en-US" sz="1200" dirty="0" err="1"/>
              <a:t>Metode</a:t>
            </a:r>
            <a:r>
              <a:rPr lang="en-US" sz="1200" dirty="0"/>
              <a:t> yang </a:t>
            </a:r>
            <a:r>
              <a:rPr lang="en-US" sz="1200" dirty="0" err="1"/>
              <a:t>digunakan</a:t>
            </a:r>
            <a:r>
              <a:rPr lang="en-US" sz="1200" dirty="0"/>
              <a:t> </a:t>
            </a:r>
            <a:r>
              <a:rPr lang="en-US" sz="1200" dirty="0" err="1"/>
              <a:t>dalam</a:t>
            </a:r>
            <a:r>
              <a:rPr lang="en-US" sz="1200" dirty="0"/>
              <a:t> </a:t>
            </a:r>
            <a:r>
              <a:rPr lang="en-US" sz="1200" dirty="0" err="1"/>
              <a:t>melakukan</a:t>
            </a:r>
            <a:r>
              <a:rPr lang="en-US" sz="1200" dirty="0"/>
              <a:t> </a:t>
            </a:r>
            <a:r>
              <a:rPr lang="en-US" sz="1200" dirty="0" err="1"/>
              <a:t>standarisasi</a:t>
            </a:r>
            <a:r>
              <a:rPr lang="en-US" sz="1200" dirty="0"/>
              <a:t> </a:t>
            </a:r>
            <a:r>
              <a:rPr lang="en-US" sz="1200" dirty="0" err="1"/>
              <a:t>adalah</a:t>
            </a:r>
            <a:r>
              <a:rPr lang="en-US" sz="1200" dirty="0"/>
              <a:t> </a:t>
            </a:r>
            <a:r>
              <a:rPr lang="en-US" sz="1200" dirty="0" err="1"/>
              <a:t>dengan</a:t>
            </a:r>
            <a:r>
              <a:rPr lang="en-US" sz="1200" dirty="0"/>
              <a:t> </a:t>
            </a:r>
            <a:r>
              <a:rPr lang="en-US" sz="1200" dirty="0" err="1"/>
              <a:t>menggunakan</a:t>
            </a:r>
            <a:r>
              <a:rPr lang="en-US" sz="1200" dirty="0"/>
              <a:t> </a:t>
            </a:r>
            <a:r>
              <a:rPr lang="en-US" sz="1200" dirty="0" err="1"/>
              <a:t>StandardScaler</a:t>
            </a:r>
            <a:r>
              <a:rPr lang="en-US" sz="1200" dirty="0"/>
              <a:t> </a:t>
            </a:r>
            <a:r>
              <a:rPr lang="en-US" sz="1200" dirty="0" err="1"/>
              <a:t>dari</a:t>
            </a:r>
            <a:r>
              <a:rPr lang="en-US" sz="1200" dirty="0"/>
              <a:t> </a:t>
            </a:r>
            <a:r>
              <a:rPr lang="en-US" sz="1200" dirty="0" err="1"/>
              <a:t>sklearn</a:t>
            </a:r>
            <a:endParaRPr lang="en-US" sz="1200" dirty="0"/>
          </a:p>
          <a:p>
            <a:pPr marL="231775" indent="-231775" algn="just">
              <a:buSzPct val="100000"/>
            </a:pPr>
            <a:r>
              <a:rPr lang="en-US" sz="1200" dirty="0"/>
              <a:t>Kolom yang </a:t>
            </a:r>
            <a:r>
              <a:rPr lang="en-US" sz="1200" dirty="0" err="1"/>
              <a:t>distandarisasi</a:t>
            </a:r>
            <a:r>
              <a:rPr lang="en-US" sz="1200" dirty="0"/>
              <a:t> </a:t>
            </a:r>
            <a:r>
              <a:rPr lang="en-US" sz="1200" dirty="0" err="1"/>
              <a:t>adalah</a:t>
            </a:r>
            <a:r>
              <a:rPr lang="en-US" sz="1200" dirty="0"/>
              <a:t> data </a:t>
            </a:r>
            <a:r>
              <a:rPr lang="en-US" sz="1200" dirty="0" err="1"/>
              <a:t>dengan</a:t>
            </a:r>
            <a:r>
              <a:rPr lang="en-US" sz="1200" dirty="0"/>
              <a:t> </a:t>
            </a:r>
            <a:r>
              <a:rPr lang="en-US" sz="1200" dirty="0" err="1"/>
              <a:t>tipe</a:t>
            </a:r>
            <a:r>
              <a:rPr lang="en-US" sz="1200" dirty="0"/>
              <a:t> numeric</a:t>
            </a:r>
          </a:p>
        </p:txBody>
      </p:sp>
      <p:sp>
        <p:nvSpPr>
          <p:cNvPr id="6" name="TextBox 5">
            <a:extLst>
              <a:ext uri="{FF2B5EF4-FFF2-40B4-BE49-F238E27FC236}">
                <a16:creationId xmlns:a16="http://schemas.microsoft.com/office/drawing/2014/main" id="{C567FA68-D367-7468-3DB7-9AB3390E6984}"/>
              </a:ext>
            </a:extLst>
          </p:cNvPr>
          <p:cNvSpPr txBox="1"/>
          <p:nvPr/>
        </p:nvSpPr>
        <p:spPr>
          <a:xfrm>
            <a:off x="197893" y="812042"/>
            <a:ext cx="8860522" cy="307777"/>
          </a:xfrm>
          <a:prstGeom prst="rect">
            <a:avLst/>
          </a:prstGeom>
          <a:noFill/>
        </p:spPr>
        <p:txBody>
          <a:bodyPr wrap="square" rtlCol="0">
            <a:spAutoFit/>
          </a:bodyPr>
          <a:lstStyle/>
          <a:p>
            <a:r>
              <a:rPr lang="en-US" dirty="0"/>
              <a:t>Feature Standardization</a:t>
            </a:r>
          </a:p>
        </p:txBody>
      </p:sp>
      <p:pic>
        <p:nvPicPr>
          <p:cNvPr id="7" name="Picture 6">
            <a:extLst>
              <a:ext uri="{FF2B5EF4-FFF2-40B4-BE49-F238E27FC236}">
                <a16:creationId xmlns:a16="http://schemas.microsoft.com/office/drawing/2014/main" id="{782DBADC-169A-7BA6-793C-CE7D24516132}"/>
              </a:ext>
            </a:extLst>
          </p:cNvPr>
          <p:cNvPicPr>
            <a:picLocks noChangeAspect="1"/>
          </p:cNvPicPr>
          <p:nvPr/>
        </p:nvPicPr>
        <p:blipFill>
          <a:blip r:embed="rId2"/>
          <a:stretch>
            <a:fillRect/>
          </a:stretch>
        </p:blipFill>
        <p:spPr>
          <a:xfrm>
            <a:off x="233037" y="2147426"/>
            <a:ext cx="5799273" cy="1821834"/>
          </a:xfrm>
          <a:prstGeom prst="rect">
            <a:avLst/>
          </a:prstGeom>
        </p:spPr>
      </p:pic>
      <p:pic>
        <p:nvPicPr>
          <p:cNvPr id="9" name="Picture 8">
            <a:extLst>
              <a:ext uri="{FF2B5EF4-FFF2-40B4-BE49-F238E27FC236}">
                <a16:creationId xmlns:a16="http://schemas.microsoft.com/office/drawing/2014/main" id="{91AAE0B8-5F3F-A3C8-9DAE-4D550874AFC7}"/>
              </a:ext>
            </a:extLst>
          </p:cNvPr>
          <p:cNvPicPr>
            <a:picLocks noChangeAspect="1"/>
          </p:cNvPicPr>
          <p:nvPr/>
        </p:nvPicPr>
        <p:blipFill>
          <a:blip r:embed="rId3"/>
          <a:stretch>
            <a:fillRect/>
          </a:stretch>
        </p:blipFill>
        <p:spPr>
          <a:xfrm>
            <a:off x="98946" y="1395901"/>
            <a:ext cx="8946107" cy="353683"/>
          </a:xfrm>
          <a:prstGeom prst="rect">
            <a:avLst/>
          </a:prstGeom>
        </p:spPr>
      </p:pic>
    </p:spTree>
    <p:extLst>
      <p:ext uri="{BB962C8B-B14F-4D97-AF65-F5344CB8AC3E}">
        <p14:creationId xmlns:p14="http://schemas.microsoft.com/office/powerpoint/2010/main" val="35911038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991</Words>
  <Application>Microsoft Office PowerPoint</Application>
  <PresentationFormat>On-screen Show (16:9)</PresentationFormat>
  <Paragraphs>82</Paragraphs>
  <Slides>16</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Nunito</vt:lpstr>
      <vt:lpstr>Roboto</vt:lpstr>
      <vt:lpstr>Dosis</vt:lpstr>
      <vt:lpstr>Simple Light</vt:lpstr>
      <vt:lpstr>Simple Light</vt:lpstr>
      <vt:lpstr>Predict Customer Personality to boost marketing campaign by using Machine Learning</vt:lpstr>
      <vt:lpstr>Overview</vt:lpstr>
      <vt:lpstr>Conversion Rate Analysis Based on Income, Spending and Age</vt:lpstr>
      <vt:lpstr>PowerPoint Presentation</vt:lpstr>
      <vt:lpstr>PowerPoint Presentation</vt:lpstr>
      <vt:lpstr>PowerPoint Presentation</vt:lpstr>
      <vt:lpstr>Data Cleaning &amp; Preprocessing</vt:lpstr>
      <vt:lpstr>Data Cleaning &amp; Preprocessing</vt:lpstr>
      <vt:lpstr>Data Cleaning &amp; Preprocessing</vt:lpstr>
      <vt:lpstr>Data Modeling</vt:lpstr>
      <vt:lpstr>Data Modeling</vt:lpstr>
      <vt:lpstr>Customer Personality Analysis for Marketing Retargeting</vt:lpstr>
      <vt:lpstr>Customer Personality Analysis for Marketing Retargeting</vt:lpstr>
      <vt:lpstr>Customer Personality Analysis for Marketing Retargeting</vt:lpstr>
      <vt:lpstr>Clustering Interpretation</vt:lpstr>
      <vt:lpstr>Business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Samuel Akwila</dc:creator>
  <cp:lastModifiedBy>Samuel Akwila</cp:lastModifiedBy>
  <cp:revision>3</cp:revision>
  <dcterms:modified xsi:type="dcterms:W3CDTF">2022-08-08T15:11:05Z</dcterms:modified>
</cp:coreProperties>
</file>